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0" r:id="rId2"/>
  </p:sldMasterIdLst>
  <p:notesMasterIdLst>
    <p:notesMasterId r:id="rId55"/>
  </p:notesMasterIdLst>
  <p:handoutMasterIdLst>
    <p:handoutMasterId r:id="rId56"/>
  </p:handoutMasterIdLst>
  <p:sldIdLst>
    <p:sldId id="256" r:id="rId3"/>
    <p:sldId id="257" r:id="rId4"/>
    <p:sldId id="258" r:id="rId5"/>
    <p:sldId id="261" r:id="rId6"/>
    <p:sldId id="265" r:id="rId7"/>
    <p:sldId id="266" r:id="rId8"/>
    <p:sldId id="267" r:id="rId9"/>
    <p:sldId id="268" r:id="rId10"/>
    <p:sldId id="269" r:id="rId11"/>
    <p:sldId id="270" r:id="rId12"/>
    <p:sldId id="273" r:id="rId13"/>
    <p:sldId id="275" r:id="rId14"/>
    <p:sldId id="277" r:id="rId15"/>
    <p:sldId id="278" r:id="rId16"/>
    <p:sldId id="279" r:id="rId17"/>
    <p:sldId id="280" r:id="rId18"/>
    <p:sldId id="281" r:id="rId19"/>
    <p:sldId id="282" r:id="rId20"/>
    <p:sldId id="283" r:id="rId21"/>
    <p:sldId id="284" r:id="rId22"/>
    <p:sldId id="285" r:id="rId23"/>
    <p:sldId id="286" r:id="rId24"/>
    <p:sldId id="287" r:id="rId25"/>
    <p:sldId id="288" r:id="rId26"/>
    <p:sldId id="289" r:id="rId27"/>
    <p:sldId id="290" r:id="rId28"/>
    <p:sldId id="291" r:id="rId29"/>
    <p:sldId id="292" r:id="rId30"/>
    <p:sldId id="293" r:id="rId31"/>
    <p:sldId id="294" r:id="rId32"/>
    <p:sldId id="295" r:id="rId33"/>
    <p:sldId id="296" r:id="rId34"/>
    <p:sldId id="297" r:id="rId35"/>
    <p:sldId id="298" r:id="rId36"/>
    <p:sldId id="299" r:id="rId37"/>
    <p:sldId id="300" r:id="rId38"/>
    <p:sldId id="301" r:id="rId39"/>
    <p:sldId id="302" r:id="rId40"/>
    <p:sldId id="303" r:id="rId41"/>
    <p:sldId id="304" r:id="rId42"/>
    <p:sldId id="305" r:id="rId43"/>
    <p:sldId id="306" r:id="rId44"/>
    <p:sldId id="307" r:id="rId45"/>
    <p:sldId id="308" r:id="rId46"/>
    <p:sldId id="309" r:id="rId47"/>
    <p:sldId id="310" r:id="rId48"/>
    <p:sldId id="311" r:id="rId49"/>
    <p:sldId id="312" r:id="rId50"/>
    <p:sldId id="313" r:id="rId51"/>
    <p:sldId id="314" r:id="rId52"/>
    <p:sldId id="315" r:id="rId53"/>
    <p:sldId id="316" r:id="rId5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Introduzione Seminario" id="{53DEFEC8-A598-4A89-8A3B-7337671220B6}">
          <p14:sldIdLst>
            <p14:sldId id="256"/>
            <p14:sldId id="257"/>
            <p14:sldId id="258"/>
          </p14:sldIdLst>
        </p14:section>
        <p14:section name="SEZ1 Definizione del concetto di genere" id="{656E84E3-62EF-4782-91B7-2B14267EE64E}">
          <p14:sldIdLst>
            <p14:sldId id="261"/>
            <p14:sldId id="265"/>
            <p14:sldId id="266"/>
            <p14:sldId id="267"/>
            <p14:sldId id="268"/>
            <p14:sldId id="269"/>
            <p14:sldId id="270"/>
            <p14:sldId id="273"/>
            <p14:sldId id="275"/>
            <p14:sldId id="277"/>
            <p14:sldId id="278"/>
            <p14:sldId id="279"/>
            <p14:sldId id="280"/>
            <p14:sldId id="281"/>
            <p14:sldId id="282"/>
            <p14:sldId id="283"/>
            <p14:sldId id="284"/>
            <p14:sldId id="285"/>
            <p14:sldId id="286"/>
            <p14:sldId id="287"/>
            <p14:sldId id="288"/>
            <p14:sldId id="289"/>
            <p14:sldId id="290"/>
            <p14:sldId id="291"/>
            <p14:sldId id="292"/>
            <p14:sldId id="293"/>
            <p14:sldId id="294"/>
            <p14:sldId id="295"/>
            <p14:sldId id="296"/>
            <p14:sldId id="297"/>
            <p14:sldId id="298"/>
            <p14:sldId id="299"/>
            <p14:sldId id="300"/>
            <p14:sldId id="301"/>
            <p14:sldId id="302"/>
            <p14:sldId id="303"/>
            <p14:sldId id="304"/>
            <p14:sldId id="305"/>
            <p14:sldId id="306"/>
            <p14:sldId id="307"/>
            <p14:sldId id="308"/>
            <p14:sldId id="309"/>
            <p14:sldId id="310"/>
            <p14:sldId id="311"/>
            <p14:sldId id="312"/>
            <p14:sldId id="313"/>
            <p14:sldId id="314"/>
            <p14:sldId id="315"/>
            <p14:sldId id="316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66"/>
    <a:srgbClr val="FFCC00"/>
    <a:srgbClr val="00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Stile chiaro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3721" autoAdjust="0"/>
    <p:restoredTop sz="94600" autoAdjust="0"/>
  </p:normalViewPr>
  <p:slideViewPr>
    <p:cSldViewPr>
      <p:cViewPr varScale="1">
        <p:scale>
          <a:sx n="69" d="100"/>
          <a:sy n="69" d="100"/>
        </p:scale>
        <p:origin x="888" y="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slide" Target="slides/slide45.xml"/><Relationship Id="rId50" Type="http://schemas.openxmlformats.org/officeDocument/2006/relationships/slide" Target="slides/slide48.xml"/><Relationship Id="rId55" Type="http://schemas.openxmlformats.org/officeDocument/2006/relationships/notesMaster" Target="notesMasters/notesMaster1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9" Type="http://schemas.openxmlformats.org/officeDocument/2006/relationships/slide" Target="slides/slide27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slide" Target="slides/slide43.xml"/><Relationship Id="rId53" Type="http://schemas.openxmlformats.org/officeDocument/2006/relationships/slide" Target="slides/slide51.xml"/><Relationship Id="rId58" Type="http://schemas.openxmlformats.org/officeDocument/2006/relationships/viewProps" Target="viewProps.xml"/><Relationship Id="rId5" Type="http://schemas.openxmlformats.org/officeDocument/2006/relationships/slide" Target="slides/slide3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slide" Target="slides/slide46.xml"/><Relationship Id="rId56" Type="http://schemas.openxmlformats.org/officeDocument/2006/relationships/handoutMaster" Target="handoutMasters/handoutMaster1.xml"/><Relationship Id="rId8" Type="http://schemas.openxmlformats.org/officeDocument/2006/relationships/slide" Target="slides/slide6.xml"/><Relationship Id="rId51" Type="http://schemas.openxmlformats.org/officeDocument/2006/relationships/slide" Target="slides/slide49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slide" Target="slides/slide44.xml"/><Relationship Id="rId59" Type="http://schemas.openxmlformats.org/officeDocument/2006/relationships/theme" Target="theme/theme1.xml"/><Relationship Id="rId20" Type="http://schemas.openxmlformats.org/officeDocument/2006/relationships/slide" Target="slides/slide18.xml"/><Relationship Id="rId41" Type="http://schemas.openxmlformats.org/officeDocument/2006/relationships/slide" Target="slides/slide39.xml"/><Relationship Id="rId54" Type="http://schemas.openxmlformats.org/officeDocument/2006/relationships/slide" Target="slides/slide52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slide" Target="slides/slide47.xml"/><Relationship Id="rId57" Type="http://schemas.openxmlformats.org/officeDocument/2006/relationships/presProps" Target="presProps.xml"/><Relationship Id="rId10" Type="http://schemas.openxmlformats.org/officeDocument/2006/relationships/slide" Target="slides/slide8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52" Type="http://schemas.openxmlformats.org/officeDocument/2006/relationships/slide" Target="slides/slide50.xml"/><Relationship Id="rId6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 New Roman" pitchFamily="18" charset="0"/>
              </a:defRPr>
            </a:lvl1pPr>
          </a:lstStyle>
          <a:p>
            <a:endParaRPr lang="it-IT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 New Roman" pitchFamily="18" charset="0"/>
              </a:defRPr>
            </a:lvl1pPr>
          </a:lstStyle>
          <a:p>
            <a:endParaRPr lang="it-IT"/>
          </a:p>
        </p:txBody>
      </p:sp>
      <p:sp>
        <p:nvSpPr>
          <p:cNvPr id="153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 New Roman" pitchFamily="18" charset="0"/>
              </a:defRPr>
            </a:lvl1pPr>
          </a:lstStyle>
          <a:p>
            <a:endParaRPr lang="it-IT"/>
          </a:p>
        </p:txBody>
      </p:sp>
      <p:sp>
        <p:nvSpPr>
          <p:cNvPr id="153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 New Roman" pitchFamily="18" charset="0"/>
              </a:defRPr>
            </a:lvl1pPr>
          </a:lstStyle>
          <a:p>
            <a:fld id="{6F6CD3AA-E915-4A41-A541-EA7AE670BAD9}" type="slidenum">
              <a:rPr lang="it-IT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1113555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 New Roman" pitchFamily="18" charset="0"/>
              </a:defRPr>
            </a:lvl1pPr>
          </a:lstStyle>
          <a:p>
            <a:endParaRPr lang="it-IT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 New Roman" pitchFamily="18" charset="0"/>
              </a:defRPr>
            </a:lvl1pPr>
          </a:lstStyle>
          <a:p>
            <a:endParaRPr lang="it-IT"/>
          </a:p>
        </p:txBody>
      </p:sp>
      <p:sp>
        <p:nvSpPr>
          <p:cNvPr id="174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741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gli stili del testo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</a:p>
        </p:txBody>
      </p:sp>
      <p:sp>
        <p:nvSpPr>
          <p:cNvPr id="1741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 New Roman" pitchFamily="18" charset="0"/>
              </a:defRPr>
            </a:lvl1pPr>
          </a:lstStyle>
          <a:p>
            <a:endParaRPr lang="it-IT"/>
          </a:p>
        </p:txBody>
      </p:sp>
      <p:sp>
        <p:nvSpPr>
          <p:cNvPr id="1741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 New Roman" pitchFamily="18" charset="0"/>
              </a:defRPr>
            </a:lvl1pPr>
          </a:lstStyle>
          <a:p>
            <a:fld id="{D7D622FE-724F-4B9F-B34D-957730C4420F}" type="slidenum">
              <a:rPr lang="it-IT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0151911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0104363-6FCA-4770-83AF-6E06AFBEFBAA}" type="slidenum">
              <a:rPr lang="it-IT"/>
              <a:pPr/>
              <a:t>1</a:t>
            </a:fld>
            <a:endParaRPr lang="it-IT"/>
          </a:p>
        </p:txBody>
      </p:sp>
      <p:sp>
        <p:nvSpPr>
          <p:cNvPr id="272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2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5057065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148B709-02CA-43FE-9F47-2D94BCA1EA7C}" type="slidenum">
              <a:rPr lang="it-IT"/>
              <a:pPr/>
              <a:t>10</a:t>
            </a:fld>
            <a:endParaRPr lang="it-IT"/>
          </a:p>
        </p:txBody>
      </p:sp>
      <p:sp>
        <p:nvSpPr>
          <p:cNvPr id="277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7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0878907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148B709-02CA-43FE-9F47-2D94BCA1EA7C}" type="slidenum">
              <a:rPr lang="it-IT"/>
              <a:pPr/>
              <a:t>11</a:t>
            </a:fld>
            <a:endParaRPr lang="it-IT"/>
          </a:p>
        </p:txBody>
      </p:sp>
      <p:sp>
        <p:nvSpPr>
          <p:cNvPr id="277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7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1006591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148B709-02CA-43FE-9F47-2D94BCA1EA7C}" type="slidenum">
              <a:rPr lang="it-IT"/>
              <a:pPr/>
              <a:t>12</a:t>
            </a:fld>
            <a:endParaRPr lang="it-IT"/>
          </a:p>
        </p:txBody>
      </p:sp>
      <p:sp>
        <p:nvSpPr>
          <p:cNvPr id="277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7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9938791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148B709-02CA-43FE-9F47-2D94BCA1EA7C}" type="slidenum">
              <a:rPr lang="it-IT"/>
              <a:pPr/>
              <a:t>13</a:t>
            </a:fld>
            <a:endParaRPr lang="it-IT"/>
          </a:p>
        </p:txBody>
      </p:sp>
      <p:sp>
        <p:nvSpPr>
          <p:cNvPr id="277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7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904443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BA2098A-4940-4FE2-91A3-1662496A2496}" type="slidenum">
              <a:rPr lang="it-IT"/>
              <a:pPr/>
              <a:t>2</a:t>
            </a:fld>
            <a:endParaRPr lang="it-IT"/>
          </a:p>
        </p:txBody>
      </p:sp>
      <p:sp>
        <p:nvSpPr>
          <p:cNvPr id="273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3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9590629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F82D4E7-F5EC-4F9E-B243-35E1925BDDF9}" type="slidenum">
              <a:rPr lang="it-IT"/>
              <a:pPr/>
              <a:t>3</a:t>
            </a:fld>
            <a:endParaRPr lang="it-IT"/>
          </a:p>
        </p:txBody>
      </p:sp>
      <p:sp>
        <p:nvSpPr>
          <p:cNvPr id="274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4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806132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148B709-02CA-43FE-9F47-2D94BCA1EA7C}" type="slidenum">
              <a:rPr lang="it-IT"/>
              <a:pPr/>
              <a:t>4</a:t>
            </a:fld>
            <a:endParaRPr lang="it-IT"/>
          </a:p>
        </p:txBody>
      </p:sp>
      <p:sp>
        <p:nvSpPr>
          <p:cNvPr id="277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7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1661764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148B709-02CA-43FE-9F47-2D94BCA1EA7C}" type="slidenum">
              <a:rPr lang="it-IT"/>
              <a:pPr/>
              <a:t>5</a:t>
            </a:fld>
            <a:endParaRPr lang="it-IT"/>
          </a:p>
        </p:txBody>
      </p:sp>
      <p:sp>
        <p:nvSpPr>
          <p:cNvPr id="277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7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5946984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148B709-02CA-43FE-9F47-2D94BCA1EA7C}" type="slidenum">
              <a:rPr lang="it-IT"/>
              <a:pPr/>
              <a:t>6</a:t>
            </a:fld>
            <a:endParaRPr lang="it-IT"/>
          </a:p>
        </p:txBody>
      </p:sp>
      <p:sp>
        <p:nvSpPr>
          <p:cNvPr id="277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7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0150041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148B709-02CA-43FE-9F47-2D94BCA1EA7C}" type="slidenum">
              <a:rPr lang="it-IT"/>
              <a:pPr/>
              <a:t>7</a:t>
            </a:fld>
            <a:endParaRPr lang="it-IT"/>
          </a:p>
        </p:txBody>
      </p:sp>
      <p:sp>
        <p:nvSpPr>
          <p:cNvPr id="277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7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6494627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148B709-02CA-43FE-9F47-2D94BCA1EA7C}" type="slidenum">
              <a:rPr lang="it-IT"/>
              <a:pPr/>
              <a:t>8</a:t>
            </a:fld>
            <a:endParaRPr lang="it-IT"/>
          </a:p>
        </p:txBody>
      </p:sp>
      <p:sp>
        <p:nvSpPr>
          <p:cNvPr id="277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7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2684261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148B709-02CA-43FE-9F47-2D94BCA1EA7C}" type="slidenum">
              <a:rPr lang="it-IT"/>
              <a:pPr/>
              <a:t>9</a:t>
            </a:fld>
            <a:endParaRPr lang="it-IT"/>
          </a:p>
        </p:txBody>
      </p:sp>
      <p:sp>
        <p:nvSpPr>
          <p:cNvPr id="277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7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730354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5132" y="2059012"/>
            <a:ext cx="9146751" cy="18288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74319" y="2166365"/>
            <a:ext cx="8603674" cy="1739347"/>
          </a:xfrm>
        </p:spPr>
        <p:txBody>
          <a:bodyPr tIns="45720" bIns="45720" anchor="ctr">
            <a:normAutofit/>
          </a:bodyPr>
          <a:lstStyle>
            <a:lvl1pPr algn="ctr">
              <a:lnSpc>
                <a:spcPct val="80000"/>
              </a:lnSpc>
              <a:defRPr sz="6000" spc="0" baseline="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970315"/>
            <a:ext cx="6858000" cy="1309255"/>
          </a:xfrm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20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482FB-096C-4CB4-9A25-D459C508F2B4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904969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C69EE-F699-428E-B71E-143622EED030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92546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764484" y="0"/>
            <a:ext cx="20574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0468" y="609600"/>
            <a:ext cx="1801785" cy="5638800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609600"/>
            <a:ext cx="5979968" cy="5638800"/>
          </a:xfrm>
        </p:spPr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422855"/>
            <a:ext cx="2057397" cy="365125"/>
          </a:xfrm>
        </p:spPr>
        <p:txBody>
          <a:bodyPr/>
          <a:lstStyle/>
          <a:p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32102" y="6422855"/>
            <a:ext cx="3209752" cy="365125"/>
          </a:xfrm>
        </p:spPr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054787" y="6422855"/>
            <a:ext cx="659819" cy="365125"/>
          </a:xfrm>
        </p:spPr>
        <p:txBody>
          <a:bodyPr/>
          <a:lstStyle/>
          <a:p>
            <a:fld id="{5981E5AA-20BE-4C67-84C4-E9AD62D9B1BE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347870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CB1E1-D13D-4BF1-9C4C-E2A2358BE1A5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829320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5132" y="2059012"/>
            <a:ext cx="9146751" cy="1828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4893" y="2208879"/>
            <a:ext cx="7886700" cy="1676400"/>
          </a:xfrm>
        </p:spPr>
        <p:txBody>
          <a:bodyPr anchor="ctr">
            <a:noAutofit/>
          </a:bodyPr>
          <a:lstStyle>
            <a:lvl1pPr algn="ctr">
              <a:lnSpc>
                <a:spcPct val="80000"/>
              </a:lnSpc>
              <a:defRPr sz="6000" b="0" spc="0" baseline="0">
                <a:solidFill>
                  <a:schemeClr val="bg1"/>
                </a:solidFill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4893" y="3984400"/>
            <a:ext cx="7886700" cy="1174639"/>
          </a:xfrm>
        </p:spPr>
        <p:txBody>
          <a:bodyPr anchor="t">
            <a:normAutofit/>
          </a:bodyPr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E096B0B-E93C-4928-A642-42083A06F070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7460364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797" y="2011680"/>
            <a:ext cx="365760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0600" y="2011680"/>
            <a:ext cx="365760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1A0CD3-C1CE-4217-9567-0946C773EAF0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929391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913470"/>
            <a:ext cx="365760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2656566"/>
            <a:ext cx="365760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0428" y="1913470"/>
            <a:ext cx="365760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00428" y="2656564"/>
            <a:ext cx="365760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7BD37-6A9E-404A-90EB-FE8B70BAB4B8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963267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C496F-97B8-4AD6-8502-41AE0A868B58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593524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26BA8-7BE4-4BC6-BEBD-381EB6CA7E20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644759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148840"/>
            <a:ext cx="4572000" cy="38404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92568" y="2147487"/>
            <a:ext cx="2560320" cy="3432319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21164-FF3D-4F6A-9C6B-83A23543ECB6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54070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5800" y="2211494"/>
            <a:ext cx="4754880" cy="3840480"/>
          </a:xfrm>
          <a:solidFill>
            <a:schemeClr val="tx2">
              <a:lumMod val="60000"/>
              <a:lumOff val="40000"/>
            </a:schemeClr>
          </a:solidFill>
        </p:spPr>
        <p:txBody>
          <a:bodyPr tIns="365760" anchor="t"/>
          <a:lstStyle>
            <a:lvl1pPr marL="0" indent="0" algn="ctr">
              <a:buNone/>
              <a:defRPr sz="3200">
                <a:solidFill>
                  <a:schemeClr val="tx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85351" y="2150621"/>
            <a:ext cx="2560320" cy="3429000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A7CF4-25AD-4747-BBEC-6110D25CAEDA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202730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62" y="176109"/>
            <a:ext cx="9141714" cy="16459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019" y="284176"/>
            <a:ext cx="7772400" cy="15087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019" y="2011680"/>
            <a:ext cx="7772400" cy="42062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557" y="6422855"/>
            <a:ext cx="2595043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91000" y="6422855"/>
            <a:ext cx="40606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/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65139" y="6422855"/>
            <a:ext cx="709698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 b="0">
                <a:solidFill>
                  <a:schemeClr val="tx1"/>
                </a:solidFill>
              </a:defRPr>
            </a:lvl1pPr>
          </a:lstStyle>
          <a:p>
            <a:fld id="{5981E5AA-20BE-4C67-84C4-E9AD62D9B1BE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3932084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  <p:sldLayoutId id="2147483674" r:id="rId4"/>
    <p:sldLayoutId id="2147483675" r:id="rId5"/>
    <p:sldLayoutId id="2147483676" r:id="rId6"/>
    <p:sldLayoutId id="2147483677" r:id="rId7"/>
    <p:sldLayoutId id="2147483678" r:id="rId8"/>
    <p:sldLayoutId id="2147483679" r:id="rId9"/>
    <p:sldLayoutId id="2147483680" r:id="rId10"/>
    <p:sldLayoutId id="214748368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000" kern="1200" cap="all" baseline="0">
          <a:solidFill>
            <a:schemeClr val="bg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tx1"/>
        </a:buClr>
        <a:buFont typeface="Wingdings" pitchFamily="2" charset="2"/>
        <a:buChar char="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4114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6400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8686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0972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2846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718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29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18062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Rectangle 4"/>
          <p:cNvSpPr>
            <a:spLocks noGrp="1" noChangeArrowheads="1"/>
          </p:cNvSpPr>
          <p:nvPr>
            <p:ph type="ctrTitle"/>
          </p:nvPr>
        </p:nvSpPr>
        <p:spPr>
          <a:xfrm>
            <a:off x="274319" y="2276872"/>
            <a:ext cx="8603674" cy="1739347"/>
          </a:xfrm>
        </p:spPr>
        <p:txBody>
          <a:bodyPr>
            <a:normAutofit fontScale="90000"/>
          </a:bodyPr>
          <a:lstStyle/>
          <a:p>
            <a:r>
              <a:rPr lang="it-IT" b="1" dirty="0">
                <a:solidFill>
                  <a:srgbClr val="002060"/>
                </a:solidFill>
              </a:rPr>
              <a:t>Pari opportunità e non discriminazione </a:t>
            </a:r>
            <a:r>
              <a:rPr lang="it-IT" dirty="0"/>
              <a:t/>
            </a:r>
            <a:br>
              <a:rPr lang="it-IT" dirty="0"/>
            </a:br>
            <a:endParaRPr lang="it-IT" dirty="0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1147156" y="4221088"/>
            <a:ext cx="6858000" cy="1274506"/>
          </a:xfrm>
        </p:spPr>
        <p:txBody>
          <a:bodyPr/>
          <a:lstStyle/>
          <a:p>
            <a:r>
              <a:rPr lang="it-IT" dirty="0" smtClean="0"/>
              <a:t>Intervento di Elisa Natale</a:t>
            </a:r>
            <a:endParaRPr lang="it-IT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sz="3600" i="1" dirty="0"/>
              <a:t>Definizione del concetto di </a:t>
            </a:r>
            <a:r>
              <a:rPr lang="it-IT" sz="3600" i="1" dirty="0" smtClean="0"/>
              <a:t>genere</a:t>
            </a:r>
            <a:endParaRPr lang="it-IT" sz="3600" dirty="0"/>
          </a:p>
        </p:txBody>
      </p:sp>
      <p:sp>
        <p:nvSpPr>
          <p:cNvPr id="9221" name="Rectangle 5"/>
          <p:cNvSpPr>
            <a:spLocks noGrp="1" noChangeArrowheads="1"/>
          </p:cNvSpPr>
          <p:nvPr>
            <p:ph idx="1"/>
          </p:nvPr>
        </p:nvSpPr>
        <p:spPr>
          <a:xfrm>
            <a:off x="179512" y="1905000"/>
            <a:ext cx="8640960" cy="4495800"/>
          </a:xfrm>
        </p:spPr>
        <p:txBody>
          <a:bodyPr/>
          <a:lstStyle/>
          <a:p>
            <a:pPr marL="0" indent="0">
              <a:buNone/>
            </a:pPr>
            <a:endParaRPr lang="it-IT" b="1" dirty="0" smtClean="0"/>
          </a:p>
          <a:p>
            <a:pPr marL="0" indent="0">
              <a:buNone/>
            </a:pPr>
            <a:r>
              <a:rPr lang="it-IT" sz="2400" b="1" i="1" dirty="0" smtClean="0"/>
              <a:t>discriminazione </a:t>
            </a:r>
            <a:r>
              <a:rPr lang="it-IT" sz="2400" b="1" i="1" dirty="0" smtClean="0"/>
              <a:t>indiretta </a:t>
            </a:r>
            <a:endParaRPr lang="it-IT" sz="2400" b="1" i="1" dirty="0" smtClean="0"/>
          </a:p>
          <a:p>
            <a:pPr marL="0" indent="0">
              <a:buNone/>
            </a:pPr>
            <a:r>
              <a:rPr lang="it-IT" sz="2400" b="1" dirty="0" smtClean="0"/>
              <a:t>Esempio</a:t>
            </a:r>
          </a:p>
          <a:p>
            <a:pPr marL="0" indent="0">
              <a:buNone/>
            </a:pPr>
            <a:r>
              <a:rPr lang="it-IT" b="1" dirty="0" smtClean="0"/>
              <a:t>1</a:t>
            </a:r>
            <a:r>
              <a:rPr lang="it-IT" b="1" dirty="0" smtClean="0"/>
              <a:t>)</a:t>
            </a:r>
            <a:r>
              <a:rPr lang="it-IT" dirty="0" smtClean="0"/>
              <a:t> </a:t>
            </a:r>
            <a:r>
              <a:rPr lang="it-IT" dirty="0" smtClean="0"/>
              <a:t>caso </a:t>
            </a:r>
            <a:r>
              <a:rPr lang="it-IT" dirty="0"/>
              <a:t>della statura minima richiesta per la partecipazione a un concorso </a:t>
            </a:r>
            <a:r>
              <a:rPr lang="it-IT" dirty="0" smtClean="0"/>
              <a:t>è </a:t>
            </a:r>
            <a:r>
              <a:rPr lang="it-IT" dirty="0"/>
              <a:t>tarata su medie </a:t>
            </a:r>
            <a:r>
              <a:rPr lang="it-IT" dirty="0" smtClean="0"/>
              <a:t>maschili ed indubbiamente </a:t>
            </a:r>
            <a:r>
              <a:rPr lang="it-IT" dirty="0"/>
              <a:t>si avvantaggiano gli uomini rispetto alle </a:t>
            </a:r>
            <a:r>
              <a:rPr lang="it-IT" dirty="0" smtClean="0"/>
              <a:t>donne</a:t>
            </a:r>
          </a:p>
          <a:p>
            <a:pPr marL="0" indent="0">
              <a:buNone/>
            </a:pPr>
            <a:r>
              <a:rPr lang="it-IT" b="1" dirty="0" smtClean="0"/>
              <a:t>2) </a:t>
            </a:r>
            <a:r>
              <a:rPr lang="it-IT" dirty="0" smtClean="0"/>
              <a:t>la </a:t>
            </a:r>
            <a:r>
              <a:rPr lang="it-IT" dirty="0"/>
              <a:t>previsione di una particolare indennità solo per dipendenti che abbiano sempre optato per il “full-time”; le donne che più spesso richiedono il “part-time” per ragioni di conciliazione fra casa e lavoro, ne sarebbero indirettamente </a:t>
            </a:r>
            <a:r>
              <a:rPr lang="it-IT" dirty="0" smtClean="0"/>
              <a:t>escluse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77555046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sz="3600" i="1" dirty="0"/>
              <a:t>Definizione del concetto di </a:t>
            </a:r>
            <a:r>
              <a:rPr lang="it-IT" sz="3600" i="1" dirty="0" smtClean="0"/>
              <a:t>genere</a:t>
            </a:r>
            <a:endParaRPr lang="it-IT" sz="3600" dirty="0"/>
          </a:p>
        </p:txBody>
      </p:sp>
      <p:sp>
        <p:nvSpPr>
          <p:cNvPr id="9221" name="Rectangle 5"/>
          <p:cNvSpPr>
            <a:spLocks noGrp="1" noChangeArrowheads="1"/>
          </p:cNvSpPr>
          <p:nvPr>
            <p:ph idx="1"/>
          </p:nvPr>
        </p:nvSpPr>
        <p:spPr>
          <a:xfrm>
            <a:off x="179512" y="1905000"/>
            <a:ext cx="8640960" cy="4495800"/>
          </a:xfrm>
        </p:spPr>
        <p:txBody>
          <a:bodyPr/>
          <a:lstStyle/>
          <a:p>
            <a:pPr marL="0" indent="0" algn="ctr">
              <a:buNone/>
            </a:pPr>
            <a:r>
              <a:rPr lang="it-IT" sz="2800" dirty="0" smtClean="0"/>
              <a:t>Quindi…</a:t>
            </a:r>
          </a:p>
          <a:p>
            <a:pPr marL="0" indent="0" algn="ctr">
              <a:buNone/>
            </a:pPr>
            <a:r>
              <a:rPr lang="it-IT" sz="2800" dirty="0" smtClean="0"/>
              <a:t>ciò </a:t>
            </a:r>
            <a:r>
              <a:rPr lang="it-IT" sz="2800" dirty="0"/>
              <a:t>che conta al fine di valutare se si rientra in una previsione </a:t>
            </a:r>
            <a:r>
              <a:rPr lang="it-IT" sz="2800" dirty="0" smtClean="0"/>
              <a:t>discriminatoria </a:t>
            </a:r>
            <a:r>
              <a:rPr lang="it-IT" sz="2800" dirty="0"/>
              <a:t>non è tanto “contare” materialmente il numero di persone escluse o </a:t>
            </a:r>
            <a:r>
              <a:rPr lang="it-IT" sz="2800" dirty="0" smtClean="0"/>
              <a:t>discriminate</a:t>
            </a:r>
          </a:p>
          <a:p>
            <a:pPr marL="0" indent="0" algn="ctr">
              <a:buNone/>
            </a:pPr>
            <a:r>
              <a:rPr lang="it-IT" sz="2800" dirty="0" smtClean="0"/>
              <a:t>ma </a:t>
            </a:r>
          </a:p>
          <a:p>
            <a:pPr marL="0" indent="0" algn="ctr">
              <a:buNone/>
            </a:pPr>
            <a:r>
              <a:rPr lang="it-IT" sz="2800" dirty="0" smtClean="0"/>
              <a:t>prendere </a:t>
            </a:r>
            <a:r>
              <a:rPr lang="it-IT" sz="2800" dirty="0"/>
              <a:t>in considerazione “il particolare svantaggio” e verificare se questo è qualitativamente consistente. </a:t>
            </a:r>
            <a:endParaRPr lang="it-IT" sz="2800" i="1" dirty="0"/>
          </a:p>
        </p:txBody>
      </p:sp>
    </p:spTree>
    <p:extLst>
      <p:ext uri="{BB962C8B-B14F-4D97-AF65-F5344CB8AC3E}">
        <p14:creationId xmlns:p14="http://schemas.microsoft.com/office/powerpoint/2010/main" val="107398175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sz="3600" i="1" dirty="0"/>
              <a:t>Definizione del concetto di </a:t>
            </a:r>
            <a:r>
              <a:rPr lang="it-IT" sz="3600" i="1" dirty="0" smtClean="0"/>
              <a:t>genere</a:t>
            </a:r>
            <a:endParaRPr lang="it-IT" sz="3600" dirty="0"/>
          </a:p>
        </p:txBody>
      </p:sp>
      <p:sp>
        <p:nvSpPr>
          <p:cNvPr id="9221" name="Rectangle 5"/>
          <p:cNvSpPr>
            <a:spLocks noGrp="1" noChangeArrowheads="1"/>
          </p:cNvSpPr>
          <p:nvPr>
            <p:ph idx="1"/>
          </p:nvPr>
        </p:nvSpPr>
        <p:spPr>
          <a:xfrm>
            <a:off x="178731" y="1814293"/>
            <a:ext cx="8784976" cy="449580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it-IT" sz="2400" dirty="0" smtClean="0"/>
              <a:t>Con le disposizioni in vigore, il giudizio discriminatorio appare neutro (tanto le donne quanto gli uomini possono essere discriminati), oggettivo e fondato su un giudizio di comparazione di agevole percezione e valutazione.</a:t>
            </a:r>
          </a:p>
          <a:p>
            <a:pPr marL="0" indent="0" algn="just">
              <a:buNone/>
            </a:pPr>
            <a:r>
              <a:rPr lang="it-IT" sz="2400" dirty="0"/>
              <a:t>Per completezza di trattazione dobbiamo </a:t>
            </a:r>
            <a:r>
              <a:rPr lang="it-IT" sz="2400" dirty="0" smtClean="0"/>
              <a:t>ricordare che </a:t>
            </a:r>
            <a:r>
              <a:rPr lang="it-IT" sz="2400" dirty="0"/>
              <a:t>il </a:t>
            </a:r>
            <a:r>
              <a:rPr lang="it-IT" sz="2400" dirty="0" smtClean="0"/>
              <a:t>D. </a:t>
            </a:r>
            <a:r>
              <a:rPr lang="it-IT" sz="2400" dirty="0" err="1" smtClean="0"/>
              <a:t>Lgs</a:t>
            </a:r>
            <a:r>
              <a:rPr lang="it-IT" sz="2400" dirty="0" smtClean="0"/>
              <a:t>. 198/2006 </a:t>
            </a:r>
            <a:r>
              <a:rPr lang="it-IT" sz="2400" dirty="0"/>
              <a:t>fa salva una ipotesi in cui il sesso è da considerare fattore rilevante nell’ambito </a:t>
            </a:r>
            <a:r>
              <a:rPr lang="it-IT" sz="2400" dirty="0" smtClean="0"/>
              <a:t>lavorativo. Ciò </a:t>
            </a:r>
            <a:r>
              <a:rPr lang="it-IT" sz="2400" dirty="0"/>
              <a:t>accade quando l’appartenenza ad uno dei due sessi è </a:t>
            </a:r>
            <a:r>
              <a:rPr lang="it-IT" sz="2400" u="sng" dirty="0"/>
              <a:t>requisito essenziale allo svolgimento dell’attività lavorativa</a:t>
            </a:r>
            <a:r>
              <a:rPr lang="it-IT" sz="2400" dirty="0"/>
              <a:t>. </a:t>
            </a:r>
            <a:endParaRPr lang="it-IT" sz="2400" dirty="0" smtClean="0"/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-IT" sz="2400" b="1" dirty="0" smtClean="0"/>
              <a:t>Esempio</a:t>
            </a:r>
            <a:r>
              <a:rPr lang="it-IT" sz="2400" i="1" dirty="0" smtClean="0"/>
              <a:t> 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-IT" sz="2400" dirty="0" smtClean="0"/>
              <a:t>nei </a:t>
            </a:r>
            <a:r>
              <a:rPr lang="it-IT" sz="2400" dirty="0"/>
              <a:t>settori della pubblicità o della moda, laddove ci sia – in relazione a prodotti o capi di abbigliamento maschili o femminili – la necessità, rispettivamente, di modelli e modelle.</a:t>
            </a:r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285786671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sz="3600" i="1" dirty="0"/>
              <a:t>Definizione del concetto di </a:t>
            </a:r>
            <a:r>
              <a:rPr lang="it-IT" sz="3600" i="1" dirty="0" smtClean="0"/>
              <a:t>genere</a:t>
            </a:r>
            <a:endParaRPr lang="it-IT" sz="3600" dirty="0"/>
          </a:p>
        </p:txBody>
      </p:sp>
      <p:sp>
        <p:nvSpPr>
          <p:cNvPr id="9221" name="Rectangle 5"/>
          <p:cNvSpPr>
            <a:spLocks noGrp="1" noChangeArrowheads="1"/>
          </p:cNvSpPr>
          <p:nvPr>
            <p:ph idx="1"/>
          </p:nvPr>
        </p:nvSpPr>
        <p:spPr>
          <a:xfrm>
            <a:off x="179512" y="1905000"/>
            <a:ext cx="8784976" cy="4495800"/>
          </a:xfrm>
        </p:spPr>
        <p:txBody>
          <a:bodyPr/>
          <a:lstStyle/>
          <a:p>
            <a:pPr marL="0" indent="0" algn="ctr">
              <a:buNone/>
            </a:pPr>
            <a:endParaRPr lang="it-IT" sz="2800" dirty="0" smtClean="0"/>
          </a:p>
          <a:p>
            <a:pPr marL="0" indent="0" algn="ctr">
              <a:buNone/>
            </a:pPr>
            <a:r>
              <a:rPr lang="it-IT" sz="2800" dirty="0" smtClean="0"/>
              <a:t>Per </a:t>
            </a:r>
            <a:r>
              <a:rPr lang="it-IT" sz="2800" dirty="0"/>
              <a:t>capire se un atteggiamento o una scelta sono discriminatori in maniera indiretta </a:t>
            </a:r>
            <a:r>
              <a:rPr lang="it-IT" sz="2800" u="sng" dirty="0"/>
              <a:t>si dovrà considerare il risultato che essi producono</a:t>
            </a:r>
            <a:r>
              <a:rPr lang="it-IT" sz="2800" dirty="0"/>
              <a:t> in </a:t>
            </a:r>
            <a:r>
              <a:rPr lang="it-IT" sz="2800" dirty="0" smtClean="0"/>
              <a:t>concreto,</a:t>
            </a:r>
          </a:p>
          <a:p>
            <a:pPr marL="0" indent="0" algn="ctr">
              <a:buNone/>
            </a:pPr>
            <a:r>
              <a:rPr lang="it-IT" sz="2800" dirty="0" smtClean="0"/>
              <a:t>non </a:t>
            </a:r>
            <a:r>
              <a:rPr lang="it-IT" sz="2800" dirty="0"/>
              <a:t>l’intenzionalità o l’atteggiamento psicologico del soggetto discriminante (che può essere convinto di agire legittimamente, ma che compie comunque discriminazione</a:t>
            </a:r>
            <a:r>
              <a:rPr lang="it-IT" sz="2800" dirty="0" smtClean="0"/>
              <a:t>).</a:t>
            </a:r>
            <a:endParaRPr lang="it-IT" i="1" dirty="0"/>
          </a:p>
        </p:txBody>
      </p:sp>
    </p:spTree>
    <p:extLst>
      <p:ext uri="{BB962C8B-B14F-4D97-AF65-F5344CB8AC3E}">
        <p14:creationId xmlns:p14="http://schemas.microsoft.com/office/powerpoint/2010/main" val="303809007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i="1" dirty="0"/>
              <a:t>Definizione del concetto di genere</a:t>
            </a:r>
            <a:endParaRPr lang="en-US" i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85019" y="1844824"/>
            <a:ext cx="7772400" cy="4206240"/>
          </a:xfrm>
        </p:spPr>
        <p:txBody>
          <a:bodyPr/>
          <a:lstStyle/>
          <a:p>
            <a:pPr marL="0" indent="0" algn="ctr">
              <a:buNone/>
            </a:pPr>
            <a:endParaRPr lang="it-IT" sz="3600" dirty="0" smtClean="0"/>
          </a:p>
          <a:p>
            <a:pPr marL="0" indent="0" algn="ctr">
              <a:buNone/>
            </a:pPr>
            <a:r>
              <a:rPr lang="it-IT" sz="3600" dirty="0" smtClean="0"/>
              <a:t>Donne = Doppia Discriminazione</a:t>
            </a:r>
          </a:p>
          <a:p>
            <a:pPr marL="0" indent="0" algn="ctr">
              <a:buNone/>
            </a:pPr>
            <a:endParaRPr lang="it-IT" sz="3600" dirty="0" smtClean="0"/>
          </a:p>
          <a:p>
            <a:pPr marL="0" indent="0" algn="ctr">
              <a:buNone/>
            </a:pPr>
            <a:r>
              <a:rPr lang="it-IT" sz="3600" dirty="0" smtClean="0"/>
              <a:t>La </a:t>
            </a:r>
            <a:r>
              <a:rPr lang="it-IT" sz="3600" dirty="0"/>
              <a:t>discriminazione di genere ha quindi una sua specificità che attraversa e può combinarsi con tutte le altre forme di discriminazione.</a:t>
            </a:r>
            <a:endParaRPr lang="en-US" sz="3600" i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9989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i="1" dirty="0"/>
              <a:t>Definizione del concetto di genere</a:t>
            </a:r>
            <a:endParaRPr lang="en-US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it-IT" dirty="0"/>
              <a:t>La categoria di genere si comincia ad usare a partire dagli anni Cinquanta e Sessanta nella ricerca (psichiatrica, sociologica e antropologica americana</a:t>
            </a:r>
            <a:r>
              <a:rPr lang="it-IT" dirty="0" smtClean="0"/>
              <a:t>) </a:t>
            </a:r>
            <a:endParaRPr lang="en-US" dirty="0"/>
          </a:p>
          <a:p>
            <a:pPr marL="0" indent="0">
              <a:buNone/>
            </a:pPr>
            <a:r>
              <a:rPr lang="it-IT" dirty="0"/>
              <a:t>Con la parola </a:t>
            </a:r>
            <a:r>
              <a:rPr lang="it-IT" b="1" i="1" dirty="0"/>
              <a:t>sesso </a:t>
            </a:r>
            <a:r>
              <a:rPr lang="it-IT" dirty="0"/>
              <a:t>si inizia a riferirsi esclusivamente </a:t>
            </a:r>
            <a:r>
              <a:rPr lang="it-IT" dirty="0" smtClean="0"/>
              <a:t>alla </a:t>
            </a:r>
            <a:r>
              <a:rPr lang="it-IT" u="sng" dirty="0" smtClean="0"/>
              <a:t>dimensione </a:t>
            </a:r>
            <a:r>
              <a:rPr lang="it-IT" u="sng" dirty="0"/>
              <a:t>corporea</a:t>
            </a:r>
            <a:r>
              <a:rPr lang="it-IT" dirty="0"/>
              <a:t> di una persona cioè alla sua anatomia, cioè il corredo genetico, un insieme di caratteri biologici, fisici e </a:t>
            </a:r>
            <a:r>
              <a:rPr lang="it-IT" dirty="0" smtClean="0"/>
              <a:t>anatomici</a:t>
            </a:r>
            <a:endParaRPr lang="en-US" dirty="0"/>
          </a:p>
          <a:p>
            <a:pPr marL="0" indent="0">
              <a:buNone/>
            </a:pPr>
            <a:r>
              <a:rPr lang="it-IT" dirty="0" smtClean="0"/>
              <a:t>Con la parola </a:t>
            </a:r>
            <a:r>
              <a:rPr lang="it-IT" b="1" i="1" dirty="0"/>
              <a:t>genere</a:t>
            </a:r>
            <a:r>
              <a:rPr lang="it-IT" dirty="0"/>
              <a:t> si inizia a indicare sia la </a:t>
            </a:r>
            <a:r>
              <a:rPr lang="it-IT" u="sng" dirty="0"/>
              <a:t>percezione che ciascuno e ciascuna ha di sé</a:t>
            </a:r>
            <a:r>
              <a:rPr lang="it-IT" dirty="0"/>
              <a:t> in quanto maschio o femmina (cioè </a:t>
            </a:r>
            <a:r>
              <a:rPr lang="it-IT" b="1" dirty="0"/>
              <a:t>l’identità di genere</a:t>
            </a:r>
            <a:r>
              <a:rPr lang="it-IT" b="1" dirty="0" smtClean="0"/>
              <a:t>)</a:t>
            </a:r>
            <a:r>
              <a:rPr lang="it-IT" dirty="0" smtClean="0"/>
              <a:t> </a:t>
            </a:r>
            <a:endParaRPr lang="en-US" dirty="0"/>
          </a:p>
          <a:p>
            <a:pPr marL="0" indent="0">
              <a:buNone/>
            </a:pPr>
            <a:r>
              <a:rPr lang="it-IT" dirty="0" smtClean="0"/>
              <a:t>				ma</a:t>
            </a:r>
          </a:p>
          <a:p>
            <a:pPr marL="0" indent="0">
              <a:buNone/>
            </a:pPr>
            <a:r>
              <a:rPr lang="it-IT" dirty="0" smtClean="0"/>
              <a:t>anche </a:t>
            </a:r>
            <a:r>
              <a:rPr lang="it-IT" dirty="0"/>
              <a:t>il sistema socialmente costruito intorno a quelle stesse identità (cioè il </a:t>
            </a:r>
            <a:r>
              <a:rPr lang="it-IT" b="1" dirty="0"/>
              <a:t>ruolo di genere</a:t>
            </a:r>
            <a:r>
              <a:rPr lang="it-IT" dirty="0"/>
              <a:t>)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339832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i="1" dirty="0"/>
              <a:t>Definizione del concetto di genere</a:t>
            </a:r>
            <a:endParaRPr lang="en-US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it-IT" sz="2800" dirty="0"/>
              <a:t>L’identità maschile o femminile secondo i cosiddetti “</a:t>
            </a:r>
            <a:r>
              <a:rPr lang="it-IT" sz="2800" b="1" i="1" dirty="0"/>
              <a:t>studi di genere</a:t>
            </a:r>
            <a:r>
              <a:rPr lang="it-IT" sz="2800" dirty="0"/>
              <a:t>” </a:t>
            </a:r>
            <a:r>
              <a:rPr lang="it-IT" sz="2800" dirty="0" smtClean="0"/>
              <a:t>non </a:t>
            </a:r>
            <a:r>
              <a:rPr lang="it-IT" sz="2800" dirty="0"/>
              <a:t>è “</a:t>
            </a:r>
            <a:r>
              <a:rPr lang="it-IT" sz="2800" b="1" i="1" dirty="0"/>
              <a:t>data per natura</a:t>
            </a:r>
            <a:r>
              <a:rPr lang="it-IT" sz="2800" dirty="0"/>
              <a:t>” ma è una </a:t>
            </a:r>
            <a:r>
              <a:rPr lang="it-IT" sz="2800" b="1" u="sng" dirty="0"/>
              <a:t>costruzione culturale</a:t>
            </a:r>
            <a:r>
              <a:rPr lang="it-IT" sz="2800" b="1" dirty="0"/>
              <a:t>.</a:t>
            </a:r>
            <a:r>
              <a:rPr lang="it-IT" sz="2800" dirty="0"/>
              <a:t> </a:t>
            </a:r>
            <a:endParaRPr lang="en-US" sz="2800" dirty="0"/>
          </a:p>
          <a:p>
            <a:pPr marL="0" indent="0" algn="ctr">
              <a:buNone/>
            </a:pPr>
            <a:endParaRPr lang="it-IT" sz="2800" dirty="0" smtClean="0"/>
          </a:p>
          <a:p>
            <a:pPr marL="0" indent="0" algn="ctr">
              <a:buNone/>
            </a:pPr>
            <a:r>
              <a:rPr lang="it-IT" sz="2800" dirty="0" smtClean="0"/>
              <a:t>In </a:t>
            </a:r>
            <a:r>
              <a:rPr lang="it-IT" sz="2800" dirty="0"/>
              <a:t>questa costruzione la differenza di sesso biologico è stata trasformata in una differenza di ruoli di “</a:t>
            </a:r>
            <a:r>
              <a:rPr lang="it-IT" sz="2800" b="1" i="1" dirty="0"/>
              <a:t>genere</a:t>
            </a:r>
            <a:r>
              <a:rPr lang="it-IT" sz="2800" dirty="0"/>
              <a:t>” appunto secondo un preciso </a:t>
            </a:r>
            <a:r>
              <a:rPr lang="it-IT" sz="2800" u="sng" dirty="0"/>
              <a:t>ordine gerarchico</a:t>
            </a:r>
            <a:endParaRPr lang="en-US" sz="2800" u="sng" dirty="0"/>
          </a:p>
        </p:txBody>
      </p:sp>
    </p:spTree>
    <p:extLst>
      <p:ext uri="{BB962C8B-B14F-4D97-AF65-F5344CB8AC3E}">
        <p14:creationId xmlns:p14="http://schemas.microsoft.com/office/powerpoint/2010/main" val="266671570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i="1" dirty="0"/>
              <a:t>Definizione del concetto di genere</a:t>
            </a:r>
            <a:endParaRPr lang="en-US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endParaRPr lang="it-IT" sz="2400" dirty="0" smtClean="0"/>
          </a:p>
          <a:p>
            <a:pPr marL="0" indent="0">
              <a:buNone/>
            </a:pPr>
            <a:r>
              <a:rPr lang="it-IT" sz="2400" dirty="0" smtClean="0"/>
              <a:t>Gli </a:t>
            </a:r>
            <a:r>
              <a:rPr lang="it-IT" sz="2400" dirty="0"/>
              <a:t>uomini sono stati assegnati alla produzione e al </a:t>
            </a:r>
            <a:r>
              <a:rPr lang="it-IT" sz="2400" dirty="0" smtClean="0"/>
              <a:t>lavoro </a:t>
            </a:r>
            <a:endParaRPr lang="en-US" sz="2400" dirty="0"/>
          </a:p>
          <a:p>
            <a:pPr marL="0" indent="0">
              <a:buNone/>
            </a:pPr>
            <a:endParaRPr lang="it-IT" sz="2400" dirty="0" smtClean="0"/>
          </a:p>
          <a:p>
            <a:pPr marL="0" indent="0">
              <a:buNone/>
            </a:pPr>
            <a:r>
              <a:rPr lang="it-IT" sz="2400" dirty="0" smtClean="0"/>
              <a:t>Le </a:t>
            </a:r>
            <a:r>
              <a:rPr lang="it-IT" sz="2400" dirty="0"/>
              <a:t>donne alla riproduzione e alla cura. </a:t>
            </a:r>
            <a:endParaRPr lang="en-US" sz="2400" dirty="0"/>
          </a:p>
          <a:p>
            <a:pPr marL="0" indent="0">
              <a:buNone/>
            </a:pPr>
            <a:endParaRPr lang="it-IT" sz="2400" dirty="0" smtClean="0"/>
          </a:p>
          <a:p>
            <a:pPr marL="0" indent="0">
              <a:buNone/>
            </a:pPr>
            <a:r>
              <a:rPr lang="it-IT" sz="2400" dirty="0" smtClean="0"/>
              <a:t>Il rapporto tra sesso e genere varia molto a secondo delle aree geografiche, dei periodi storici e delle culture di </a:t>
            </a:r>
            <a:r>
              <a:rPr lang="it-IT" sz="2400" dirty="0" err="1" smtClean="0"/>
              <a:t>appartenza</a:t>
            </a:r>
            <a:r>
              <a:rPr lang="it-IT" sz="2400" dirty="0" smtClean="0"/>
              <a:t>.</a:t>
            </a:r>
          </a:p>
          <a:p>
            <a:pPr marL="0" indent="0">
              <a:buNone/>
            </a:pPr>
            <a:r>
              <a:rPr lang="it-IT" sz="2400" dirty="0" smtClean="0"/>
              <a:t>Mascolinità e femminilità devono essere storicizzati e contestualizzati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52737306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i="1" dirty="0"/>
              <a:t>Definizione del concetto di genere</a:t>
            </a:r>
            <a:endParaRPr lang="en-US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85019" y="2031072"/>
            <a:ext cx="7772400" cy="420624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it-IT" sz="4000" dirty="0" smtClean="0"/>
          </a:p>
          <a:p>
            <a:pPr marL="0" indent="0" algn="ctr">
              <a:buNone/>
            </a:pPr>
            <a:r>
              <a:rPr lang="it-IT" sz="4000" dirty="0" smtClean="0"/>
              <a:t>Prendere </a:t>
            </a:r>
            <a:r>
              <a:rPr lang="it-IT" sz="4000" dirty="0"/>
              <a:t>in considerazione il tessuto sociale in un’ottica di genere permettere di rendere visibili le disuguaglianze tra i sessi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90883903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i="1" dirty="0" smtClean="0"/>
              <a:t>Le pari opportunità nell’unione europea</a:t>
            </a:r>
            <a:endParaRPr lang="en-US" i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endParaRPr lang="it-IT" b="1" i="1" dirty="0" smtClean="0"/>
          </a:p>
          <a:p>
            <a:pPr marL="0" indent="0" algn="just">
              <a:buNone/>
            </a:pPr>
            <a:r>
              <a:rPr lang="it-IT" b="1" i="1" dirty="0" smtClean="0"/>
              <a:t>I Principi </a:t>
            </a:r>
            <a:r>
              <a:rPr lang="it-IT" b="1" i="1" dirty="0"/>
              <a:t>di eguaglianza</a:t>
            </a:r>
            <a:r>
              <a:rPr lang="it-IT" dirty="0"/>
              <a:t> </a:t>
            </a:r>
            <a:r>
              <a:rPr lang="it-IT" b="1" dirty="0"/>
              <a:t>e</a:t>
            </a:r>
            <a:r>
              <a:rPr lang="it-IT" dirty="0"/>
              <a:t> </a:t>
            </a:r>
            <a:r>
              <a:rPr lang="it-IT" b="1" i="1" dirty="0" smtClean="0"/>
              <a:t>di non </a:t>
            </a:r>
            <a:r>
              <a:rPr lang="it-IT" b="1" i="1" dirty="0"/>
              <a:t>discriminazione</a:t>
            </a:r>
            <a:r>
              <a:rPr lang="it-IT" dirty="0"/>
              <a:t> </a:t>
            </a:r>
            <a:endParaRPr lang="it-IT" dirty="0" smtClean="0"/>
          </a:p>
          <a:p>
            <a:r>
              <a:rPr lang="it-IT" dirty="0" smtClean="0"/>
              <a:t>centro </a:t>
            </a:r>
            <a:r>
              <a:rPr lang="it-IT" dirty="0"/>
              <a:t>del modello sociale europeo </a:t>
            </a:r>
            <a:endParaRPr lang="it-IT" dirty="0" smtClean="0"/>
          </a:p>
          <a:p>
            <a:r>
              <a:rPr lang="it-IT" dirty="0" smtClean="0"/>
              <a:t>capisaldi </a:t>
            </a:r>
            <a:r>
              <a:rPr lang="it-IT" dirty="0"/>
              <a:t>posti a fondamento dell’Unione </a:t>
            </a:r>
            <a:r>
              <a:rPr lang="it-IT" dirty="0" smtClean="0"/>
              <a:t>europea </a:t>
            </a:r>
          </a:p>
          <a:p>
            <a:pPr marL="0" indent="0">
              <a:buNone/>
            </a:pPr>
            <a:endParaRPr lang="it-IT" dirty="0"/>
          </a:p>
          <a:p>
            <a:pPr marL="0" indent="0" algn="ctr">
              <a:buNone/>
            </a:pPr>
            <a:r>
              <a:rPr lang="it-IT" dirty="0" smtClean="0"/>
              <a:t>Negli </a:t>
            </a:r>
            <a:r>
              <a:rPr lang="it-IT" dirty="0"/>
              <a:t>anni, la legislazione, la giurisprudenza e le modifiche dei trattati hanno contribuito a rafforzare questi principi e la loro applicazione all'interno degli stati membri e la normativa in materia di parità di trattamento rientra nel corpus normativo che i paesi candidati alla adesione sono tenuti a rispettare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13222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Rectangle 4"/>
          <p:cNvSpPr>
            <a:spLocks noGrp="1" noChangeArrowheads="1"/>
          </p:cNvSpPr>
          <p:nvPr>
            <p:ph type="title"/>
          </p:nvPr>
        </p:nvSpPr>
        <p:spPr>
          <a:xfrm>
            <a:off x="531813" y="857250"/>
            <a:ext cx="8002587" cy="571500"/>
          </a:xfrm>
        </p:spPr>
        <p:txBody>
          <a:bodyPr>
            <a:normAutofit fontScale="90000"/>
          </a:bodyPr>
          <a:lstStyle/>
          <a:p>
            <a:r>
              <a:rPr lang="it-IT"/>
              <a:t>Introduzione </a:t>
            </a:r>
          </a:p>
        </p:txBody>
      </p:sp>
      <p:sp>
        <p:nvSpPr>
          <p:cNvPr id="5125" name="Rectangle 5"/>
          <p:cNvSpPr>
            <a:spLocks noGrp="1" noChangeArrowheads="1"/>
          </p:cNvSpPr>
          <p:nvPr>
            <p:ph idx="1"/>
          </p:nvPr>
        </p:nvSpPr>
        <p:spPr>
          <a:xfrm>
            <a:off x="531814" y="2208213"/>
            <a:ext cx="8216650" cy="4175125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it-IT" sz="3200" i="1" dirty="0"/>
              <a:t>Scopo del seminario è la diffusione della conoscenza dei principi e delle politiche di pari opportunità e non discriminazione, delle misure di protezione della dignità nei luoghi di lavoro e delle norme che agevolano la </a:t>
            </a:r>
            <a:r>
              <a:rPr lang="it-IT" sz="3200" i="1" dirty="0" smtClean="0"/>
              <a:t>conciliazione </a:t>
            </a:r>
            <a:r>
              <a:rPr lang="it-IT" sz="3200" i="1" dirty="0"/>
              <a:t>tra la vita personale e quella </a:t>
            </a:r>
            <a:r>
              <a:rPr lang="it-IT" sz="3200" i="1" dirty="0" smtClean="0"/>
              <a:t>lavorativa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i="1" dirty="0"/>
              <a:t>Le pari opportunità nell’unione europea</a:t>
            </a:r>
            <a:endParaRPr lang="en-US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it-IT" sz="2800" dirty="0"/>
              <a:t>L’impegno dell’ UE nei confronti della parità tra i sessi risale al </a:t>
            </a:r>
            <a:r>
              <a:rPr lang="it-IT" sz="2800" dirty="0" smtClean="0"/>
              <a:t>1957 </a:t>
            </a:r>
            <a:r>
              <a:rPr lang="it-IT" sz="2800" dirty="0"/>
              <a:t>dove nel trattato costitutivo viene affermato che: la Comunità Europea ha, tra gli altri, il compito di promuovere la parità tra uomini e donne (e, attualmente, dall'articolo 157 del Trattato sul funzionamento dell'Unione Europea - TFUE); ciascuno Stato membro deve assicurare l’applicazione del principio della parità di trattamento/retribuzione tra i lavoratori di sesso maschile e quelli di sesso femminile per uno stesso lavoro o per un lavoro di pari </a:t>
            </a:r>
            <a:r>
              <a:rPr lang="it-IT" sz="2800" dirty="0" smtClean="0"/>
              <a:t>valore</a:t>
            </a:r>
            <a:endParaRPr lang="en-US" sz="28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494064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i="1" dirty="0"/>
              <a:t>Le pari opportunità nell’unione europea</a:t>
            </a:r>
            <a:endParaRPr lang="en-US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b="1" i="1" dirty="0" smtClean="0"/>
              <a:t>Anni ‘70</a:t>
            </a:r>
          </a:p>
          <a:p>
            <a:r>
              <a:rPr lang="it-IT" dirty="0"/>
              <a:t>le donne europee si sono impadronite dell’espressione pari opportunità con riferimento alla loro presenza nel mercato del lavoro e nelle diverse posizioni professionali. Il principio della parità di retribuzione tra uomini e donne per uno stesso lavoro come detto era inserito già nel trattato costitutivo</a:t>
            </a:r>
            <a:r>
              <a:rPr lang="it-IT" baseline="30000" dirty="0"/>
              <a:t>*.</a:t>
            </a:r>
            <a:r>
              <a:rPr lang="it-IT" dirty="0"/>
              <a:t> </a:t>
            </a:r>
            <a:endParaRPr lang="en-US" dirty="0"/>
          </a:p>
          <a:p>
            <a:r>
              <a:rPr lang="it-IT" dirty="0"/>
              <a:t>Per contrastare le numerose discriminazioni di cui è vittima la donna nel mondo del lavoro, alla parità tra i generi è dedicato un ampio corpus legislativo europeo composto da direttive riguardanti l’accesso all’occupazione, la protezione alla maternità, la sicurezza sociale, il congedo parentale, l’onere della prova nei casi di discriminazione e il lavoro autonomo.</a:t>
            </a:r>
            <a:endParaRPr lang="it-IT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828159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i="1" dirty="0"/>
              <a:t>Le pari opportunità nell’unione europea</a:t>
            </a:r>
            <a:endParaRPr lang="en-US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b="1" i="1" dirty="0" smtClean="0"/>
              <a:t>Anni ’80</a:t>
            </a:r>
          </a:p>
          <a:p>
            <a:r>
              <a:rPr lang="it-IT" dirty="0"/>
              <a:t>approvazione dei programmi d’azione per la parità delle possibilità tra donne e uomini segna un importante passo in avanti per la politica comunitaria in materia di uguaglianza trai generi. </a:t>
            </a:r>
            <a:endParaRPr lang="it-IT" dirty="0" smtClean="0"/>
          </a:p>
          <a:p>
            <a:r>
              <a:rPr lang="it-IT" dirty="0" smtClean="0"/>
              <a:t>Consapevole </a:t>
            </a:r>
            <a:r>
              <a:rPr lang="it-IT" dirty="0"/>
              <a:t>dell’importanza ma anche dell’insufficienza delle direttive comunitarie – nelle quali viene riconosciuto e tutelato un concetto di </a:t>
            </a:r>
            <a:r>
              <a:rPr lang="it-IT" i="1" dirty="0"/>
              <a:t>uguaglianza formale </a:t>
            </a:r>
            <a:r>
              <a:rPr lang="it-IT" dirty="0"/>
              <a:t>– la Commissione europea decide di impegnarsi lungo la strada delle pari opportunità</a:t>
            </a:r>
            <a:endParaRPr lang="en-US" b="1" i="1" dirty="0"/>
          </a:p>
        </p:txBody>
      </p:sp>
    </p:spTree>
    <p:extLst>
      <p:ext uri="{BB962C8B-B14F-4D97-AF65-F5344CB8AC3E}">
        <p14:creationId xmlns:p14="http://schemas.microsoft.com/office/powerpoint/2010/main" val="294676606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i="1" dirty="0"/>
              <a:t>Le pari opportunità nell’unione europea</a:t>
            </a:r>
            <a:endParaRPr lang="en-US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it-IT" sz="2600" dirty="0"/>
              <a:t>Strettamente legato al concetto di uguaglianza sostanziale, </a:t>
            </a:r>
            <a:endParaRPr lang="it-IT" sz="2600" dirty="0" smtClean="0"/>
          </a:p>
          <a:p>
            <a:pPr marL="0" indent="0" algn="ctr">
              <a:buNone/>
            </a:pPr>
            <a:r>
              <a:rPr lang="it-IT" sz="2600" dirty="0" smtClean="0"/>
              <a:t>il </a:t>
            </a:r>
            <a:r>
              <a:rPr lang="it-IT" sz="2600" dirty="0"/>
              <a:t>principio di pari opportunità mira a </a:t>
            </a:r>
            <a:r>
              <a:rPr lang="it-IT" sz="2600" b="1" u="sng" dirty="0"/>
              <a:t>ristabilire i medesimi punti di partenza nella vita</a:t>
            </a:r>
            <a:r>
              <a:rPr lang="it-IT" sz="2600" dirty="0"/>
              <a:t> sociale, economica e politica tra gli appartenenti ai diversi gruppi sociali attraverso l’adozione di </a:t>
            </a:r>
            <a:r>
              <a:rPr lang="it-IT" sz="2600" b="1" i="1" dirty="0"/>
              <a:t>azioni </a:t>
            </a:r>
            <a:r>
              <a:rPr lang="it-IT" sz="2600" b="1" i="1" dirty="0" smtClean="0"/>
              <a:t>positive</a:t>
            </a:r>
          </a:p>
          <a:p>
            <a:pPr marL="0" indent="0" algn="ctr">
              <a:buNone/>
            </a:pPr>
            <a:r>
              <a:rPr lang="it-IT" sz="2600" dirty="0" smtClean="0"/>
              <a:t>Possibilità di mantenere o di adottare misure che prevedono specifici vantaggi volti a facilitare l’esercizio di una attività professionale da parte del sesso sottorappresentato oppure a evitare o compensare svantaggi nelle carriere professionali</a:t>
            </a:r>
            <a:endParaRPr lang="en-US" sz="2600" dirty="0"/>
          </a:p>
          <a:p>
            <a:pPr marL="0" indent="0">
              <a:buNone/>
            </a:pPr>
            <a:endParaRPr lang="it-IT" dirty="0" smtClean="0"/>
          </a:p>
          <a:p>
            <a:pPr marL="0" indent="0">
              <a:buNone/>
            </a:pPr>
            <a:endParaRPr lang="it-IT" dirty="0" smtClean="0"/>
          </a:p>
        </p:txBody>
      </p:sp>
    </p:spTree>
    <p:extLst>
      <p:ext uri="{BB962C8B-B14F-4D97-AF65-F5344CB8AC3E}">
        <p14:creationId xmlns:p14="http://schemas.microsoft.com/office/powerpoint/2010/main" val="980537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i="1" dirty="0">
                <a:solidFill>
                  <a:srgbClr val="099BDD"/>
                </a:solidFill>
              </a:rPr>
              <a:t>Le pari opportunità nell’unione europea</a:t>
            </a:r>
            <a:endParaRPr lang="en-US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it-IT" sz="4000" b="1" i="1" dirty="0" smtClean="0"/>
              <a:t>anni ’90</a:t>
            </a:r>
          </a:p>
          <a:p>
            <a:pPr marL="0" indent="0">
              <a:buNone/>
            </a:pPr>
            <a:r>
              <a:rPr lang="it-IT" sz="3100" dirty="0" smtClean="0"/>
              <a:t>la </a:t>
            </a:r>
            <a:r>
              <a:rPr lang="it-IT" sz="3100" dirty="0"/>
              <a:t>politica di pari opportunità si sviluppa ulteriormente compiendo un passo molto importante:</a:t>
            </a:r>
            <a:endParaRPr lang="en-US" sz="3100" dirty="0"/>
          </a:p>
          <a:p>
            <a:pPr marL="0" indent="0">
              <a:buNone/>
            </a:pPr>
            <a:r>
              <a:rPr lang="it-IT" sz="3100" dirty="0" smtClean="0"/>
              <a:t>Riconoscimento del </a:t>
            </a:r>
            <a:r>
              <a:rPr lang="it-IT" sz="3100" b="1" i="1" dirty="0" smtClean="0"/>
              <a:t>gender </a:t>
            </a:r>
            <a:r>
              <a:rPr lang="it-IT" sz="3100" b="1" i="1" dirty="0" err="1" smtClean="0"/>
              <a:t>mainstreaming</a:t>
            </a:r>
            <a:r>
              <a:rPr lang="it-IT" sz="3100" b="1" dirty="0"/>
              <a:t>.</a:t>
            </a:r>
            <a:r>
              <a:rPr lang="it-IT" sz="3100" dirty="0"/>
              <a:t> </a:t>
            </a:r>
            <a:endParaRPr lang="en-US" sz="3100" dirty="0"/>
          </a:p>
          <a:p>
            <a:pPr marL="0" indent="0">
              <a:buNone/>
            </a:pPr>
            <a:r>
              <a:rPr lang="it-IT" sz="3100" dirty="0"/>
              <a:t>Si stratta di una strategia politica che consiste nella sistematica realizzazione </a:t>
            </a:r>
            <a:r>
              <a:rPr lang="it-IT" sz="3100" dirty="0" smtClean="0"/>
              <a:t>delle</a:t>
            </a:r>
            <a:r>
              <a:rPr lang="en-US" sz="3100" dirty="0"/>
              <a:t> </a:t>
            </a:r>
            <a:r>
              <a:rPr lang="it-IT" sz="3100" dirty="0" smtClean="0"/>
              <a:t>pari </a:t>
            </a:r>
            <a:r>
              <a:rPr lang="it-IT" sz="3100" dirty="0"/>
              <a:t>opportunità in tutte le politiche comunitarie.</a:t>
            </a:r>
            <a:endParaRPr lang="en-US" sz="3100" dirty="0"/>
          </a:p>
          <a:p>
            <a:pPr marL="0" indent="0">
              <a:buNone/>
            </a:pPr>
            <a:r>
              <a:rPr lang="it-IT" sz="3100" dirty="0" smtClean="0"/>
              <a:t>è </a:t>
            </a:r>
            <a:r>
              <a:rPr lang="it-IT" sz="3100" dirty="0"/>
              <a:t>un concetto rivoluzionario perché, oltre a portare la dimensione di genere in tutte le politiche comunitarie, </a:t>
            </a:r>
            <a:endParaRPr lang="it-IT" sz="3100" dirty="0" smtClean="0"/>
          </a:p>
          <a:p>
            <a:pPr marL="0" indent="0" algn="just">
              <a:buNone/>
            </a:pPr>
            <a:r>
              <a:rPr lang="it-IT" sz="3100" b="1" u="sng" dirty="0" smtClean="0"/>
              <a:t>richiede </a:t>
            </a:r>
            <a:r>
              <a:rPr lang="it-IT" sz="3100" b="1" u="sng" dirty="0"/>
              <a:t>l’adozione di una prospettiva di genere da parte di tutti gli attori del processo politico anche di quelli che non hanno esperienza o interesse nell’ambito delle “questioni di genere</a:t>
            </a:r>
            <a:r>
              <a:rPr lang="it-IT" sz="3100" b="1" u="sng" dirty="0" smtClean="0"/>
              <a:t>”</a:t>
            </a:r>
            <a:endParaRPr lang="en-US" sz="3100" b="1" u="sng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8332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i="1" dirty="0" smtClean="0"/>
              <a:t>Le pari opportunità in </a:t>
            </a:r>
            <a:r>
              <a:rPr lang="it-IT" i="1" dirty="0" err="1" smtClean="0"/>
              <a:t>italia</a:t>
            </a:r>
            <a:endParaRPr lang="en-US" i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it-IT" dirty="0" smtClean="0"/>
          </a:p>
          <a:p>
            <a:pPr marL="0" indent="0" algn="ctr">
              <a:buNone/>
            </a:pPr>
            <a:r>
              <a:rPr lang="it-IT" dirty="0" smtClean="0"/>
              <a:t>È </a:t>
            </a:r>
            <a:r>
              <a:rPr lang="it-IT" dirty="0"/>
              <a:t>opinione </a:t>
            </a:r>
            <a:r>
              <a:rPr lang="it-IT" dirty="0" smtClean="0"/>
              <a:t>diffusa </a:t>
            </a:r>
            <a:r>
              <a:rPr lang="it-IT" dirty="0"/>
              <a:t>che il processo d’inserimento della donna nel </a:t>
            </a:r>
            <a:r>
              <a:rPr lang="it-IT" dirty="0" smtClean="0"/>
              <a:t>mercato del </a:t>
            </a:r>
            <a:r>
              <a:rPr lang="it-IT" dirty="0"/>
              <a:t>lavoro sia stato in Italia oltre che ritardato nel suo inizio, anche assai più lento </a:t>
            </a:r>
            <a:r>
              <a:rPr lang="it-IT" dirty="0" smtClean="0"/>
              <a:t>nel</a:t>
            </a:r>
            <a:r>
              <a:rPr lang="en-US" dirty="0"/>
              <a:t> </a:t>
            </a:r>
            <a:r>
              <a:rPr lang="it-IT" dirty="0" smtClean="0"/>
              <a:t>suo </a:t>
            </a:r>
            <a:r>
              <a:rPr lang="it-IT" dirty="0"/>
              <a:t>svolgimento e meno intenso che negli altri paesi occidentali.</a:t>
            </a:r>
            <a:endParaRPr lang="en-US" dirty="0"/>
          </a:p>
          <a:p>
            <a:pPr marL="0" indent="0" algn="ctr">
              <a:buNone/>
            </a:pPr>
            <a:endParaRPr lang="it-IT" dirty="0" smtClean="0"/>
          </a:p>
          <a:p>
            <a:pPr marL="0" indent="0" algn="ctr">
              <a:buNone/>
            </a:pPr>
            <a:r>
              <a:rPr lang="it-IT" dirty="0" smtClean="0"/>
              <a:t>Occorre</a:t>
            </a:r>
            <a:r>
              <a:rPr lang="it-IT" dirty="0"/>
              <a:t>, dunque, accennare sia pur brevemente, a quei </a:t>
            </a:r>
            <a:r>
              <a:rPr lang="it-IT" dirty="0" smtClean="0"/>
              <a:t>fattori </a:t>
            </a:r>
            <a:r>
              <a:rPr lang="it-IT" dirty="0"/>
              <a:t>economici e sociali </a:t>
            </a:r>
            <a:r>
              <a:rPr lang="it-IT" dirty="0" smtClean="0"/>
              <a:t>che </a:t>
            </a:r>
            <a:r>
              <a:rPr lang="it-IT" dirty="0"/>
              <a:t>possono aver determinato al riguardo questa situazione particolare</a:t>
            </a:r>
            <a:endParaRPr lang="it-IT" dirty="0" smtClean="0"/>
          </a:p>
          <a:p>
            <a:pPr marL="0" indent="0">
              <a:buNone/>
            </a:pPr>
            <a:r>
              <a:rPr lang="it-IT" dirty="0" smtClean="0"/>
              <a:t>	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802839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it-IT" dirty="0" smtClean="0"/>
          </a:p>
          <a:p>
            <a:pPr marL="0" indent="0" algn="ctr">
              <a:buNone/>
            </a:pPr>
            <a:r>
              <a:rPr lang="it-IT" dirty="0" smtClean="0"/>
              <a:t>Nella </a:t>
            </a:r>
            <a:r>
              <a:rPr lang="it-IT" dirty="0"/>
              <a:t>funzione assegnata alla protezione delle donne dal lavoro, trovavano espressione le idee allora diffuse in ordine alla loro naturale inferiorità e alla maternità come loro unica funzione sociale. </a:t>
            </a:r>
            <a:endParaRPr lang="it-IT" dirty="0" smtClean="0"/>
          </a:p>
          <a:p>
            <a:pPr marL="0" indent="0" algn="ctr">
              <a:buNone/>
            </a:pPr>
            <a:r>
              <a:rPr lang="it-IT" dirty="0" smtClean="0"/>
              <a:t>Queste </a:t>
            </a:r>
            <a:r>
              <a:rPr lang="it-IT" dirty="0"/>
              <a:t>idee erano alla base dell’atteggiamento di sfavore con cui la borghesia italiana guardava alla questione dei diritti politici e del lavoro produttivo femminile, preoccupandosi certo molto più di tenere in casa le borghesi, che non di cacciare le proletarie dalle fabbriche, ma contribuendo oggettivamente ad alimentare gli antagonismi e la fratture che, in tema di lavoro </a:t>
            </a:r>
            <a:r>
              <a:rPr lang="it-IT" dirty="0" smtClean="0"/>
              <a:t>femminile, </a:t>
            </a:r>
            <a:r>
              <a:rPr lang="it-IT" dirty="0"/>
              <a:t>dividevano la classe operaia</a:t>
            </a:r>
            <a:endParaRPr lang="en-US" dirty="0"/>
          </a:p>
        </p:txBody>
      </p:sp>
      <p:sp>
        <p:nvSpPr>
          <p:cNvPr id="4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i="1" dirty="0" smtClean="0"/>
              <a:t>Le pari opportunità in </a:t>
            </a:r>
            <a:r>
              <a:rPr lang="it-IT" i="1" dirty="0" err="1" smtClean="0"/>
              <a:t>italia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204022663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it-IT" dirty="0" smtClean="0"/>
          </a:p>
          <a:p>
            <a:pPr marL="0" indent="0" algn="ctr">
              <a:buNone/>
            </a:pPr>
            <a:r>
              <a:rPr lang="it-IT" dirty="0" smtClean="0"/>
              <a:t>Nel </a:t>
            </a:r>
            <a:r>
              <a:rPr lang="it-IT" dirty="0"/>
              <a:t>secondo dopoguerra fra le tante eredità di un passato da dimenticare erano presenti, anche se non ultime, le molte soggezioni, giuridiche e materiali, che legavano le donne all’autorità di chi, marito o datore di lavoro, le teneva in uno stato di continua subordinazione.  </a:t>
            </a:r>
            <a:endParaRPr lang="it-IT" dirty="0" smtClean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it-IT" dirty="0"/>
              <a:t>L’elaborazione del nuovo testo costituzionale si prospettava, dunque, come il momento adatto per dare vita a dei cambiamenti</a:t>
            </a:r>
            <a:endParaRPr lang="en-US" dirty="0"/>
          </a:p>
        </p:txBody>
      </p:sp>
      <p:sp>
        <p:nvSpPr>
          <p:cNvPr id="4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i="1" dirty="0" smtClean="0"/>
              <a:t>Le pari opportunità in </a:t>
            </a:r>
            <a:r>
              <a:rPr lang="it-IT" i="1" dirty="0" err="1" smtClean="0"/>
              <a:t>italia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95189384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it-IT" dirty="0" smtClean="0"/>
          </a:p>
          <a:p>
            <a:pPr marL="0" indent="0" algn="ctr">
              <a:lnSpc>
                <a:spcPct val="150000"/>
              </a:lnSpc>
              <a:buNone/>
            </a:pPr>
            <a:r>
              <a:rPr lang="it-IT" sz="2400" dirty="0"/>
              <a:t>Da una concezione della tutela delle donne si è ormai definitivamente passati ad un’ottica di promozione della piena ed effettiva partecipazione delle donne alla vita politica, sociale ed </a:t>
            </a:r>
            <a:r>
              <a:rPr lang="it-IT" sz="2400" dirty="0" smtClean="0"/>
              <a:t>economica necessaria </a:t>
            </a:r>
            <a:r>
              <a:rPr lang="it-IT" sz="2400" dirty="0"/>
              <a:t>alla compiuta affermazione dell’identità di genere e alla valorizzazione della specificità femminile</a:t>
            </a:r>
            <a:endParaRPr lang="en-US" sz="2400" dirty="0"/>
          </a:p>
        </p:txBody>
      </p:sp>
      <p:sp>
        <p:nvSpPr>
          <p:cNvPr id="4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i="1" dirty="0" smtClean="0"/>
              <a:t>Le pari opportunità in </a:t>
            </a:r>
            <a:r>
              <a:rPr lang="it-IT" i="1" dirty="0" err="1" smtClean="0"/>
              <a:t>italia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32029750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Segnaposto contenuto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46915080"/>
              </p:ext>
            </p:extLst>
          </p:nvPr>
        </p:nvGraphicFramePr>
        <p:xfrm>
          <a:off x="611560" y="3429000"/>
          <a:ext cx="3166120" cy="2515230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3166120">
                  <a:extLst>
                    <a:ext uri="{9D8B030D-6E8A-4147-A177-3AD203B41FA5}">
                      <a16:colId xmlns:a16="http://schemas.microsoft.com/office/drawing/2014/main" val="143395943"/>
                    </a:ext>
                  </a:extLst>
                </a:gridCol>
              </a:tblGrid>
              <a:tr h="1131620">
                <a:tc>
                  <a:txBody>
                    <a:bodyPr/>
                    <a:lstStyle/>
                    <a:p>
                      <a:endParaRPr lang="it-IT" sz="1800" b="1" i="1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it-IT" sz="1800" b="1" i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Legge 28/8</a:t>
                      </a:r>
                      <a:endParaRPr lang="en-US" sz="1800" b="1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it-IT" sz="1800" b="1" i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Tutela delle lavoratrici madri</a:t>
                      </a:r>
                      <a:endParaRPr lang="en-US" sz="1800" b="1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US" dirty="0"/>
                    </a:p>
                  </a:txBody>
                  <a:tcPr>
                    <a:solidFill>
                      <a:schemeClr val="tx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4399793"/>
                  </a:ext>
                </a:extLst>
              </a:tr>
              <a:tr h="1326510">
                <a:tc>
                  <a:txBody>
                    <a:bodyPr/>
                    <a:lstStyle/>
                    <a:p>
                      <a:r>
                        <a:rPr lang="it-IT" sz="1800" b="1" i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Legge 22/5</a:t>
                      </a:r>
                      <a:endParaRPr lang="en-US" sz="18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it-IT" sz="1800" i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Uguaglianza di retribuzione tra lavoratori e lavoratrici</a:t>
                      </a:r>
                      <a:endParaRPr lang="en-US" sz="18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US" dirty="0"/>
                    </a:p>
                  </a:txBody>
                  <a:tcPr>
                    <a:solidFill>
                      <a:schemeClr val="tx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1535678"/>
                  </a:ext>
                </a:extLst>
              </a:tr>
            </a:tbl>
          </a:graphicData>
        </a:graphic>
      </p:graphicFrame>
      <p:sp>
        <p:nvSpPr>
          <p:cNvPr id="4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i="1" dirty="0" smtClean="0"/>
              <a:t>Le pari opportunità in </a:t>
            </a:r>
            <a:r>
              <a:rPr lang="it-IT" i="1" dirty="0" err="1" smtClean="0"/>
              <a:t>italia</a:t>
            </a:r>
            <a:endParaRPr lang="en-US" i="1" dirty="0"/>
          </a:p>
        </p:txBody>
      </p:sp>
      <p:graphicFrame>
        <p:nvGraphicFramePr>
          <p:cNvPr id="8" name="Segnaposto contenuto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88081529"/>
              </p:ext>
            </p:extLst>
          </p:nvPr>
        </p:nvGraphicFramePr>
        <p:xfrm>
          <a:off x="5508104" y="2598476"/>
          <a:ext cx="3166120" cy="3427842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3166120">
                  <a:extLst>
                    <a:ext uri="{9D8B030D-6E8A-4147-A177-3AD203B41FA5}">
                      <a16:colId xmlns:a16="http://schemas.microsoft.com/office/drawing/2014/main" val="143395943"/>
                    </a:ext>
                  </a:extLst>
                </a:gridCol>
              </a:tblGrid>
              <a:tr h="1416162">
                <a:tc>
                  <a:txBody>
                    <a:bodyPr/>
                    <a:lstStyle/>
                    <a:p>
                      <a:r>
                        <a:rPr lang="it-IT" sz="1800" b="1" i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Legge 1441/1956 sulla</a:t>
                      </a:r>
                      <a:endParaRPr lang="en-US" sz="1800" b="1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it-IT" sz="1800" b="1" i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partecipazione delle donne</a:t>
                      </a:r>
                      <a:endParaRPr lang="en-US" sz="1800" b="1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it-IT" sz="1800" b="1" i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all’amministrazione della</a:t>
                      </a:r>
                      <a:endParaRPr lang="en-US" sz="1800" b="1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it-IT" sz="1800" b="1" i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giustizia</a:t>
                      </a:r>
                      <a:endParaRPr lang="en-US" dirty="0"/>
                    </a:p>
                  </a:txBody>
                  <a:tcPr>
                    <a:solidFill>
                      <a:schemeClr val="tx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4399793"/>
                  </a:ext>
                </a:extLst>
              </a:tr>
              <a:tr h="1901236">
                <a:tc>
                  <a:txBody>
                    <a:bodyPr/>
                    <a:lstStyle/>
                    <a:p>
                      <a:r>
                        <a:rPr lang="it-IT" sz="1800" i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Legge 66/</a:t>
                      </a:r>
                      <a:r>
                        <a:rPr lang="it-IT" sz="1800" b="1" i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1963</a:t>
                      </a:r>
                      <a:r>
                        <a:rPr lang="it-IT" sz="1800" i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che apre alle</a:t>
                      </a:r>
                      <a:endParaRPr lang="en-US" sz="18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it-IT" sz="1800" i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donne l’accesso “a tutte le</a:t>
                      </a:r>
                      <a:endParaRPr lang="en-US" sz="18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it-IT" sz="1800" i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cariche, professioni o</a:t>
                      </a:r>
                      <a:endParaRPr lang="en-US" sz="18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it-IT" sz="1800" i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impieghi pubblici, compresa</a:t>
                      </a:r>
                      <a:endParaRPr lang="en-US" sz="18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it-IT" sz="1800" i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 magistratura […] senza</a:t>
                      </a:r>
                      <a:endParaRPr lang="en-US" sz="18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it-IT" sz="1800" i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limitazioni di mansioni e di</a:t>
                      </a:r>
                      <a:endParaRPr lang="en-US" sz="18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it-IT" sz="1800" i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svolgimento di carriera […]”</a:t>
                      </a:r>
                      <a:endParaRPr lang="en-US" dirty="0"/>
                    </a:p>
                  </a:txBody>
                  <a:tcPr>
                    <a:solidFill>
                      <a:schemeClr val="tx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1535678"/>
                  </a:ext>
                </a:extLst>
              </a:tr>
            </a:tbl>
          </a:graphicData>
        </a:graphic>
      </p:graphicFrame>
      <p:sp>
        <p:nvSpPr>
          <p:cNvPr id="9" name="CasellaDiTesto 8"/>
          <p:cNvSpPr txBox="1"/>
          <p:nvPr/>
        </p:nvSpPr>
        <p:spPr>
          <a:xfrm>
            <a:off x="685018" y="1844824"/>
            <a:ext cx="33829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Le leggi di tutela degli </a:t>
            </a:r>
            <a:r>
              <a:rPr lang="it-IT" dirty="0" smtClean="0"/>
              <a:t>anni ‘50</a:t>
            </a:r>
            <a:endParaRPr lang="en-US" dirty="0"/>
          </a:p>
        </p:txBody>
      </p:sp>
      <p:sp>
        <p:nvSpPr>
          <p:cNvPr id="10" name="CasellaDiTesto 9"/>
          <p:cNvSpPr txBox="1"/>
          <p:nvPr/>
        </p:nvSpPr>
        <p:spPr>
          <a:xfrm>
            <a:off x="1547664" y="2420888"/>
            <a:ext cx="1150678" cy="369332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/>
              <a:t>1956</a:t>
            </a:r>
            <a:endParaRPr lang="en-US" dirty="0"/>
          </a:p>
        </p:txBody>
      </p:sp>
      <p:sp>
        <p:nvSpPr>
          <p:cNvPr id="11" name="CasellaDiTesto 10"/>
          <p:cNvSpPr txBox="1"/>
          <p:nvPr/>
        </p:nvSpPr>
        <p:spPr>
          <a:xfrm>
            <a:off x="4932040" y="1860846"/>
            <a:ext cx="3670176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it-IT" b="1" dirty="0"/>
              <a:t>Rimozione degli ostacoli formali all’accesso ad alcune professioni</a:t>
            </a:r>
            <a:endParaRPr lang="en-US" dirty="0"/>
          </a:p>
        </p:txBody>
      </p:sp>
      <p:sp>
        <p:nvSpPr>
          <p:cNvPr id="12" name="Freccia a destra 11"/>
          <p:cNvSpPr/>
          <p:nvPr/>
        </p:nvSpPr>
        <p:spPr>
          <a:xfrm>
            <a:off x="4094138" y="3140968"/>
            <a:ext cx="1152128" cy="49476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30778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Argomenti</a:t>
            </a:r>
            <a:endParaRPr lang="it-IT" dirty="0"/>
          </a:p>
        </p:txBody>
      </p:sp>
      <p:sp>
        <p:nvSpPr>
          <p:cNvPr id="6149" name="Rectangle 5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it-IT" sz="2400" i="1" dirty="0"/>
              <a:t>Definizione del concetto di </a:t>
            </a:r>
            <a:r>
              <a:rPr lang="it-IT" sz="2400" i="1" dirty="0" smtClean="0"/>
              <a:t>genere</a:t>
            </a:r>
            <a:endParaRPr lang="it-IT" sz="2400" i="1" dirty="0"/>
          </a:p>
          <a:p>
            <a:pPr lvl="0"/>
            <a:r>
              <a:rPr lang="it-IT" sz="2400" i="1" dirty="0" smtClean="0"/>
              <a:t>Le Pari </a:t>
            </a:r>
            <a:r>
              <a:rPr lang="it-IT" sz="2400" i="1" dirty="0"/>
              <a:t>Opportunità nell’ Unione </a:t>
            </a:r>
            <a:r>
              <a:rPr lang="it-IT" sz="2400" i="1" dirty="0" smtClean="0"/>
              <a:t>Europea</a:t>
            </a:r>
            <a:endParaRPr lang="it-IT" sz="2400" i="1" dirty="0"/>
          </a:p>
          <a:p>
            <a:pPr lvl="0"/>
            <a:r>
              <a:rPr lang="it-IT" sz="2400" i="1" dirty="0" smtClean="0"/>
              <a:t>Le Pari </a:t>
            </a:r>
            <a:r>
              <a:rPr lang="it-IT" sz="2400" i="1" dirty="0"/>
              <a:t>Opportunità in Italia </a:t>
            </a:r>
          </a:p>
          <a:p>
            <a:r>
              <a:rPr lang="it-IT" sz="2400" i="1" dirty="0" smtClean="0"/>
              <a:t>Specificità </a:t>
            </a:r>
            <a:r>
              <a:rPr lang="it-IT" sz="2400" i="1" dirty="0"/>
              <a:t>nel mondo del </a:t>
            </a:r>
            <a:r>
              <a:rPr lang="it-IT" sz="2400" i="1" dirty="0" smtClean="0"/>
              <a:t>lavoro: </a:t>
            </a:r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it-IT" sz="2200" i="1" dirty="0"/>
              <a:t> </a:t>
            </a:r>
            <a:r>
              <a:rPr lang="it-IT" sz="2200" i="1" dirty="0" smtClean="0"/>
              <a:t>segregazione</a:t>
            </a:r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it-IT" sz="2200" i="1" dirty="0" smtClean="0"/>
              <a:t>Gender gap</a:t>
            </a:r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it-IT" sz="2200" i="1" dirty="0" smtClean="0"/>
              <a:t>Welfare</a:t>
            </a:r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it-IT" sz="2200" i="1" dirty="0" smtClean="0"/>
              <a:t>Smart </a:t>
            </a:r>
            <a:r>
              <a:rPr lang="it-IT" sz="2200" i="1" dirty="0" err="1" smtClean="0"/>
              <a:t>working</a:t>
            </a:r>
            <a:endParaRPr lang="it-IT" sz="2200" i="1" dirty="0" smtClean="0"/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it-IT" sz="2200" i="1" dirty="0" err="1" smtClean="0"/>
              <a:t>Diversity</a:t>
            </a:r>
            <a:r>
              <a:rPr lang="it-IT" sz="2200" i="1" dirty="0" smtClean="0"/>
              <a:t> management</a:t>
            </a:r>
          </a:p>
          <a:p>
            <a:pPr lvl="1">
              <a:buFont typeface="Wingdings" panose="05000000000000000000" pitchFamily="2" charset="2"/>
              <a:buChar char="Ø"/>
            </a:pPr>
            <a:endParaRPr lang="it-IT" sz="2200" i="1" dirty="0" smtClean="0"/>
          </a:p>
          <a:p>
            <a:pPr marL="0" indent="0">
              <a:buNone/>
            </a:pPr>
            <a:endParaRPr lang="it-IT" sz="1400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it-IT" dirty="0" smtClean="0"/>
          </a:p>
          <a:p>
            <a:pPr marL="0" indent="0" algn="ctr">
              <a:buNone/>
            </a:pPr>
            <a:r>
              <a:rPr lang="it-IT" dirty="0"/>
              <a:t>A partire dagli ultimi decenni del secolo scorso, proprio per attuare i principi di pari opportunità, promuovere la cultura e le politiche di genere, sono stati creati una serie di </a:t>
            </a:r>
            <a:r>
              <a:rPr lang="it-IT" b="1" i="1" dirty="0"/>
              <a:t>Organismi di Parità</a:t>
            </a:r>
            <a:r>
              <a:rPr lang="it-IT" dirty="0"/>
              <a:t>, prima nazionali, poi via via decentrati, che hanno rappresentato e rappresentano ad oggi un fondamentale momento di progresso della società e di affermazione della democrazia paritaria. </a:t>
            </a:r>
            <a:endParaRPr lang="en-US" dirty="0"/>
          </a:p>
          <a:p>
            <a:pPr marL="0" indent="0" algn="ctr">
              <a:buNone/>
            </a:pPr>
            <a:r>
              <a:rPr lang="it-IT" dirty="0"/>
              <a:t>Uno dei principali strumenti è senza dubbio il </a:t>
            </a:r>
            <a:r>
              <a:rPr lang="it-IT" dirty="0" smtClean="0"/>
              <a:t>D. </a:t>
            </a:r>
            <a:r>
              <a:rPr lang="it-IT" dirty="0" err="1" smtClean="0"/>
              <a:t>Lgs</a:t>
            </a:r>
            <a:r>
              <a:rPr lang="it-IT" dirty="0" smtClean="0"/>
              <a:t>. 11/04/2006 </a:t>
            </a:r>
            <a:r>
              <a:rPr lang="it-IT" dirty="0"/>
              <a:t>n° 198 (G.U. 31/05/2006) conosciuto come "</a:t>
            </a:r>
            <a:r>
              <a:rPr lang="it-IT" b="1" i="1" dirty="0"/>
              <a:t>Codice delle pari opportunità tra uomo e donna</a:t>
            </a:r>
            <a:r>
              <a:rPr lang="it-IT" dirty="0"/>
              <a:t>" che ha posto le basi del riassetto delle disposizioni vigenti in materia</a:t>
            </a:r>
            <a:endParaRPr lang="en-US" dirty="0"/>
          </a:p>
        </p:txBody>
      </p:sp>
      <p:sp>
        <p:nvSpPr>
          <p:cNvPr id="4" name="Titolo 1"/>
          <p:cNvSpPr>
            <a:spLocks noGrp="1"/>
          </p:cNvSpPr>
          <p:nvPr>
            <p:ph type="title"/>
          </p:nvPr>
        </p:nvSpPr>
        <p:spPr>
          <a:xfrm>
            <a:off x="685019" y="260648"/>
            <a:ext cx="7772400" cy="1508760"/>
          </a:xfrm>
        </p:spPr>
        <p:txBody>
          <a:bodyPr/>
          <a:lstStyle/>
          <a:p>
            <a:pPr algn="ctr"/>
            <a:r>
              <a:rPr lang="it-IT" i="1" dirty="0" smtClean="0"/>
              <a:t>Le pari opportunità in </a:t>
            </a:r>
            <a:r>
              <a:rPr lang="it-IT" i="1" dirty="0" err="1" smtClean="0"/>
              <a:t>italia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195891254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it-IT" dirty="0" smtClean="0"/>
          </a:p>
          <a:p>
            <a:pPr marL="0" indent="0" algn="ctr">
              <a:buNone/>
            </a:pPr>
            <a:r>
              <a:rPr lang="it-IT" sz="3200" dirty="0" smtClean="0"/>
              <a:t>A </a:t>
            </a:r>
            <a:r>
              <a:rPr lang="it-IT" sz="3200" dirty="0"/>
              <a:t>livello politico, l'organismo responsabile dell'uguaglianza di genere è il </a:t>
            </a:r>
            <a:r>
              <a:rPr lang="it-IT" sz="3200" b="1" i="1" dirty="0"/>
              <a:t>Dipartimento per le Pari </a:t>
            </a:r>
            <a:r>
              <a:rPr lang="it-IT" sz="3200" b="1" i="1" dirty="0" smtClean="0"/>
              <a:t>Opportunità</a:t>
            </a:r>
            <a:r>
              <a:rPr lang="it-IT" sz="3200" dirty="0" smtClean="0"/>
              <a:t> </a:t>
            </a:r>
            <a:r>
              <a:rPr lang="it-IT" sz="3200" dirty="0"/>
              <a:t>con compiti di coordinamento e supervisione delle politiche nazionali che riguardano la disparità e la </a:t>
            </a:r>
            <a:r>
              <a:rPr lang="it-IT" sz="3200" dirty="0" smtClean="0"/>
              <a:t>discriminazione</a:t>
            </a:r>
          </a:p>
          <a:p>
            <a:pPr marL="0" indent="0" algn="ctr">
              <a:buNone/>
            </a:pPr>
            <a:endParaRPr lang="en-US" dirty="0"/>
          </a:p>
        </p:txBody>
      </p:sp>
      <p:sp>
        <p:nvSpPr>
          <p:cNvPr id="4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i="1" dirty="0" smtClean="0"/>
              <a:t>Le pari opportunità in </a:t>
            </a:r>
            <a:r>
              <a:rPr lang="it-IT" i="1" dirty="0" err="1" smtClean="0"/>
              <a:t>italia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250781588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ctr">
              <a:buNone/>
            </a:pPr>
            <a:r>
              <a:rPr lang="it-IT" sz="2000" dirty="0"/>
              <a:t>Altre istituzioni</a:t>
            </a:r>
            <a:r>
              <a:rPr lang="it-IT" sz="2000" b="1" dirty="0"/>
              <a:t> </a:t>
            </a:r>
            <a:r>
              <a:rPr lang="it-IT" sz="2000" dirty="0"/>
              <a:t>si occupano di assicurare lo sviluppo della parità tra i </a:t>
            </a:r>
            <a:r>
              <a:rPr lang="it-IT" sz="2000" dirty="0" smtClean="0"/>
              <a:t>generi</a:t>
            </a:r>
            <a:r>
              <a:rPr lang="it-IT" sz="2400" dirty="0" smtClean="0"/>
              <a:t> </a:t>
            </a:r>
          </a:p>
          <a:p>
            <a:pPr marL="0" indent="0" algn="ctr">
              <a:buNone/>
            </a:pPr>
            <a:r>
              <a:rPr lang="it-IT" sz="2400" dirty="0" smtClean="0"/>
              <a:t>Il </a:t>
            </a:r>
            <a:r>
              <a:rPr lang="it-IT" sz="2400" b="1" i="1" dirty="0"/>
              <a:t>Comitato Nazionale</a:t>
            </a:r>
            <a:r>
              <a:rPr lang="it-IT" sz="2400" b="1" dirty="0"/>
              <a:t> </a:t>
            </a:r>
            <a:r>
              <a:rPr lang="it-IT" sz="2400" dirty="0"/>
              <a:t>per</a:t>
            </a:r>
            <a:r>
              <a:rPr lang="it-IT" sz="2400" b="1" dirty="0"/>
              <a:t> </a:t>
            </a:r>
            <a:r>
              <a:rPr lang="it-IT" sz="2400" dirty="0"/>
              <a:t>l’attuazione dei principi di parità di trattamento ed uguaglianza di opportunità tra lavoratori e lavoratrici è un organo collegiale che opera dal 1991 presso il Ministero del </a:t>
            </a:r>
            <a:r>
              <a:rPr lang="it-IT" sz="2400" dirty="0"/>
              <a:t>L</a:t>
            </a:r>
            <a:r>
              <a:rPr lang="it-IT" sz="2400" dirty="0" smtClean="0"/>
              <a:t>avoro </a:t>
            </a:r>
            <a:r>
              <a:rPr lang="it-IT" sz="2400" dirty="0"/>
              <a:t>e delle </a:t>
            </a:r>
            <a:r>
              <a:rPr lang="it-IT" sz="2400" dirty="0" smtClean="0"/>
              <a:t>Politiche Sociali</a:t>
            </a:r>
            <a:r>
              <a:rPr lang="it-IT" sz="2400" dirty="0"/>
              <a:t>.</a:t>
            </a:r>
            <a:r>
              <a:rPr lang="it-IT" sz="2400" dirty="0" smtClean="0"/>
              <a:t> </a:t>
            </a:r>
          </a:p>
          <a:p>
            <a:pPr marL="0" indent="0" algn="ctr">
              <a:buNone/>
            </a:pPr>
            <a:r>
              <a:rPr lang="it-IT" sz="2400" dirty="0" smtClean="0"/>
              <a:t>Promuove</a:t>
            </a:r>
            <a:r>
              <a:rPr lang="it-IT" sz="2400" dirty="0"/>
              <a:t>, nell’ambito della competenza statale, la rimozione delle discriminazioni e ogni altro ostacolo che limiti di fatto l’uguaglianza fra uomo e donna nell’accesso al lavoro, nella promozione e nella formazione professionale, nelle condizioni di lavoro compresa la retribuzione, nonché in relazione alle forme pensionistiche complementari collettive di cui al </a:t>
            </a:r>
            <a:r>
              <a:rPr lang="it-IT" sz="2400" dirty="0" smtClean="0"/>
              <a:t>D. </a:t>
            </a:r>
            <a:r>
              <a:rPr lang="it-IT" sz="2400" dirty="0" err="1" smtClean="0"/>
              <a:t>Lgs</a:t>
            </a:r>
            <a:r>
              <a:rPr lang="it-IT" sz="2400" dirty="0" smtClean="0"/>
              <a:t>. </a:t>
            </a:r>
            <a:r>
              <a:rPr lang="it-IT" sz="2400" dirty="0"/>
              <a:t>5 dicembre 2005, n. 252</a:t>
            </a:r>
            <a:endParaRPr lang="en-US" sz="2400" dirty="0"/>
          </a:p>
        </p:txBody>
      </p:sp>
      <p:sp>
        <p:nvSpPr>
          <p:cNvPr id="4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i="1" dirty="0" smtClean="0"/>
              <a:t>Le pari opportunità in </a:t>
            </a:r>
            <a:r>
              <a:rPr lang="it-IT" i="1" dirty="0" err="1" smtClean="0"/>
              <a:t>italia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207420577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it-IT" dirty="0"/>
              <a:t>Dal 2006 </a:t>
            </a:r>
            <a:r>
              <a:rPr lang="it-IT" b="1" i="1" dirty="0"/>
              <a:t>La Consigliera nazionale</a:t>
            </a:r>
            <a:r>
              <a:rPr lang="it-IT" i="1" dirty="0"/>
              <a:t> </a:t>
            </a:r>
            <a:r>
              <a:rPr lang="it-IT" b="1" i="1" dirty="0"/>
              <a:t>di parità </a:t>
            </a:r>
            <a:r>
              <a:rPr lang="it-IT" dirty="0"/>
              <a:t>è una figura istituita per la promozione ed il controllo dell’attuazione dei principi di uguaglianza di opportunità e non discriminazione per uomini e donne nel mondo del lavoro. </a:t>
            </a:r>
            <a:endParaRPr lang="it-IT" dirty="0" smtClean="0"/>
          </a:p>
          <a:p>
            <a:pPr marL="0" indent="0" algn="ctr">
              <a:buNone/>
            </a:pPr>
            <a:r>
              <a:rPr lang="it-IT" dirty="0" smtClean="0"/>
              <a:t>Oltre </a:t>
            </a:r>
            <a:r>
              <a:rPr lang="it-IT" dirty="0"/>
              <a:t>al livello nazionale, la legge prevede che la/il Consigliera/e di parità sia istituita/o, nel ruolo di effettiva/o e supplente, anche a livello </a:t>
            </a:r>
            <a:r>
              <a:rPr lang="it-IT" b="1" dirty="0"/>
              <a:t>regionale</a:t>
            </a:r>
            <a:r>
              <a:rPr lang="it-IT" dirty="0"/>
              <a:t> e </a:t>
            </a:r>
            <a:r>
              <a:rPr lang="it-IT" b="1" dirty="0"/>
              <a:t>provinciale</a:t>
            </a:r>
            <a:r>
              <a:rPr lang="it-IT" dirty="0"/>
              <a:t>. </a:t>
            </a:r>
            <a:endParaRPr lang="it-IT" dirty="0" smtClean="0"/>
          </a:p>
          <a:p>
            <a:pPr marL="0" indent="0" algn="ctr">
              <a:buNone/>
            </a:pPr>
            <a:r>
              <a:rPr lang="it-IT" dirty="0" smtClean="0"/>
              <a:t>Presso </a:t>
            </a:r>
            <a:r>
              <a:rPr lang="it-IT" dirty="0"/>
              <a:t>le diverse amministrazioni pubbliche operano i </a:t>
            </a:r>
            <a:r>
              <a:rPr lang="it-IT" b="1" dirty="0"/>
              <a:t>C.U.G</a:t>
            </a:r>
            <a:r>
              <a:rPr lang="it-IT" dirty="0"/>
              <a:t>., "</a:t>
            </a:r>
            <a:r>
              <a:rPr lang="it-IT" i="1" dirty="0"/>
              <a:t>Comitato Unico di Garanzia per le pari opportunità, la valorizzazione del benessere di chi lavora e contro le discriminazioni</a:t>
            </a:r>
            <a:r>
              <a:rPr lang="it-IT" dirty="0"/>
              <a:t>", con ruoli di consulenza, proposta e verifica ai fini del rispetto delle pari opportunità e della tutela dalla </a:t>
            </a:r>
            <a:r>
              <a:rPr lang="it-IT" dirty="0" smtClean="0"/>
              <a:t>violenza</a:t>
            </a:r>
          </a:p>
          <a:p>
            <a:pPr marL="0" indent="0" algn="ctr">
              <a:buNone/>
            </a:pPr>
            <a:r>
              <a:rPr lang="it-IT" dirty="0" smtClean="0"/>
              <a:t>Alle </a:t>
            </a:r>
            <a:r>
              <a:rPr lang="it-IT" b="1" dirty="0"/>
              <a:t>Commissioni per le pari opportunità regionali e provinciali</a:t>
            </a:r>
            <a:r>
              <a:rPr lang="it-IT" dirty="0"/>
              <a:t>, istituite presso i consigli regionali e provinciali, è delegato il compito di promuovere l'uguaglianza tra i sessi cercando di rimuovere ogni discriminazione diretta o indiretta a livello territoriale.</a:t>
            </a:r>
            <a:endParaRPr lang="en-US" dirty="0"/>
          </a:p>
          <a:p>
            <a:endParaRPr lang="en-US" dirty="0"/>
          </a:p>
        </p:txBody>
      </p:sp>
      <p:sp>
        <p:nvSpPr>
          <p:cNvPr id="4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i="1" dirty="0" smtClean="0"/>
              <a:t>Le pari opportunità in </a:t>
            </a:r>
            <a:r>
              <a:rPr lang="it-IT" i="1" dirty="0" err="1" smtClean="0"/>
              <a:t>italia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358745943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it-IT" dirty="0" smtClean="0"/>
              <a:t>La</a:t>
            </a:r>
            <a:r>
              <a:rPr lang="it-IT" b="1" dirty="0" smtClean="0"/>
              <a:t> </a:t>
            </a:r>
            <a:r>
              <a:rPr lang="it-IT" b="1" i="1" dirty="0"/>
              <a:t>Rete Nazionale delle Consigliere di Parità</a:t>
            </a:r>
            <a:r>
              <a:rPr lang="it-IT" dirty="0"/>
              <a:t> riunisce le Consigliere presenti a livello nazionale, regionale e provinciale, per l'attuazione del principio di uguaglianza di opportunità e di non discriminazione per uomini e donne sul lavoro. </a:t>
            </a:r>
            <a:endParaRPr lang="it-IT" dirty="0" smtClean="0"/>
          </a:p>
          <a:p>
            <a:pPr marL="0" indent="0" algn="ctr">
              <a:buNone/>
            </a:pPr>
            <a:r>
              <a:rPr lang="it-IT" dirty="0" smtClean="0"/>
              <a:t>L'insieme </a:t>
            </a:r>
            <a:r>
              <a:rPr lang="it-IT" dirty="0"/>
              <a:t>delle Consigliere nazionali, regionali e provinciali, effettive e supplenti, costituisce la </a:t>
            </a:r>
            <a:r>
              <a:rPr lang="it-IT" b="1" i="1" dirty="0"/>
              <a:t>Rete nazionale delle Consigliere e dei Consiglieri di Parità</a:t>
            </a:r>
            <a:r>
              <a:rPr lang="it-IT" dirty="0"/>
              <a:t> al fine di rafforzare la loro funzione, accrescere l'efficacia della loro azione e consentire lo scambio di informazioni, esperienze e buone prassi.</a:t>
            </a:r>
            <a:endParaRPr lang="en-US" dirty="0"/>
          </a:p>
          <a:p>
            <a:pPr marL="0" indent="0" algn="ctr">
              <a:buNone/>
            </a:pPr>
            <a:r>
              <a:rPr lang="it-IT" dirty="0"/>
              <a:t>La </a:t>
            </a:r>
            <a:r>
              <a:rPr lang="it-IT" dirty="0" smtClean="0"/>
              <a:t>Legge n. 183 </a:t>
            </a:r>
            <a:r>
              <a:rPr lang="it-IT" dirty="0"/>
              <a:t>del 4 novembre 2010 ha sostituito i Comitati per le pari opportunità con i C</a:t>
            </a:r>
            <a:r>
              <a:rPr lang="it-IT" dirty="0" smtClean="0"/>
              <a:t>omitati Unici </a:t>
            </a:r>
            <a:r>
              <a:rPr lang="it-IT" dirty="0"/>
              <a:t>di </a:t>
            </a:r>
            <a:r>
              <a:rPr lang="it-IT" dirty="0" smtClean="0"/>
              <a:t>Garanzia </a:t>
            </a:r>
            <a:r>
              <a:rPr lang="it-IT" dirty="0"/>
              <a:t>per le </a:t>
            </a:r>
            <a:r>
              <a:rPr lang="it-IT" smtClean="0"/>
              <a:t>Pari opportunità</a:t>
            </a:r>
            <a:r>
              <a:rPr lang="it-IT" dirty="0"/>
              <a:t>, la valorizzazione del benessere di chi lavora e contro le discriminazioni.</a:t>
            </a:r>
            <a:endParaRPr lang="en-US" dirty="0"/>
          </a:p>
          <a:p>
            <a:endParaRPr lang="en-US" dirty="0"/>
          </a:p>
        </p:txBody>
      </p:sp>
      <p:sp>
        <p:nvSpPr>
          <p:cNvPr id="4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i="1" dirty="0" smtClean="0"/>
              <a:t>Le pari opportunità in </a:t>
            </a:r>
            <a:r>
              <a:rPr lang="it-IT" i="1" dirty="0" err="1" smtClean="0"/>
              <a:t>italia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158414005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85019" y="260648"/>
            <a:ext cx="7772400" cy="1508760"/>
          </a:xfrm>
        </p:spPr>
        <p:txBody>
          <a:bodyPr/>
          <a:lstStyle/>
          <a:p>
            <a:pPr algn="ctr"/>
            <a:r>
              <a:rPr lang="it-IT" i="1" dirty="0"/>
              <a:t>Specificità nel mondo del lavoro</a:t>
            </a:r>
            <a:endParaRPr lang="en-US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it-IT" sz="2800" dirty="0" smtClean="0"/>
              <a:t>PROBLEMA: 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it-IT" sz="2800" dirty="0" smtClean="0"/>
              <a:t>Non accesso al mercato del lavoro ma qualità dell’occupazione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it-IT" sz="2800" dirty="0" smtClean="0"/>
              <a:t>Non </a:t>
            </a:r>
            <a:r>
              <a:rPr lang="it-IT" sz="2800" dirty="0"/>
              <a:t>discriminazione dal mercato del lavoro ma 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it-IT" sz="2800" dirty="0"/>
              <a:t>nel mercato del lavoro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93253140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it-IT" dirty="0" smtClean="0"/>
          </a:p>
          <a:p>
            <a:pPr marL="0" indent="0" algn="ctr">
              <a:buNone/>
            </a:pPr>
            <a:r>
              <a:rPr lang="it-IT" sz="2800" dirty="0" smtClean="0"/>
              <a:t>Una </a:t>
            </a:r>
            <a:r>
              <a:rPr lang="it-IT" sz="2800" dirty="0"/>
              <a:t>maggiore parità di genere e </a:t>
            </a:r>
            <a:r>
              <a:rPr lang="it-IT" sz="2800" dirty="0" err="1"/>
              <a:t>l'</a:t>
            </a:r>
            <a:r>
              <a:rPr lang="it-IT" sz="2800" i="1" dirty="0" err="1"/>
              <a:t>empowerment</a:t>
            </a:r>
            <a:r>
              <a:rPr lang="it-IT" sz="2800" dirty="0"/>
              <a:t> di donne e giovani sono obiettivi fondamentali. </a:t>
            </a:r>
            <a:endParaRPr lang="it-IT" sz="2800" dirty="0" smtClean="0"/>
          </a:p>
          <a:p>
            <a:pPr marL="0" indent="0" algn="ctr">
              <a:buNone/>
            </a:pPr>
            <a:r>
              <a:rPr lang="it-IT" sz="2800" dirty="0" smtClean="0"/>
              <a:t>Il </a:t>
            </a:r>
            <a:r>
              <a:rPr lang="it-IT" sz="2800" b="1" dirty="0"/>
              <a:t>benessere economico delle donne e la parità di genere nel suo </a:t>
            </a:r>
            <a:r>
              <a:rPr lang="it-IT" sz="2800" b="1" dirty="0" smtClean="0"/>
              <a:t>complesso </a:t>
            </a:r>
            <a:r>
              <a:rPr lang="it-IT" sz="2800" b="1" dirty="0"/>
              <a:t>sono strettamente collegate a tutte le tematiche sullo sviluppo economico</a:t>
            </a:r>
            <a:r>
              <a:rPr lang="it-IT" sz="2800" dirty="0"/>
              <a:t>. </a:t>
            </a:r>
            <a:endParaRPr lang="it-IT" sz="2800" dirty="0" smtClean="0"/>
          </a:p>
          <a:p>
            <a:pPr marL="0" indent="0" algn="ctr">
              <a:buNone/>
            </a:pPr>
            <a:r>
              <a:rPr lang="it-IT" sz="2800" dirty="0" smtClean="0"/>
              <a:t>La </a:t>
            </a:r>
            <a:r>
              <a:rPr lang="it-IT" sz="2800" dirty="0"/>
              <a:t>loro partecipazione economica, sia alla proprietà che al controllo delle attività produttive ha tra gli altri vantaggi, quello di accelerare lo sviluppo, contribuire a superare la povertà e a ridurre le discriminazioni</a:t>
            </a:r>
            <a:endParaRPr lang="en-US" sz="2800" dirty="0"/>
          </a:p>
        </p:txBody>
      </p:sp>
      <p:sp>
        <p:nvSpPr>
          <p:cNvPr id="4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i="1" dirty="0"/>
              <a:t>Specificità nel mondo del lavoro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1473838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it-IT" dirty="0" smtClean="0"/>
          </a:p>
          <a:p>
            <a:pPr marL="0" indent="0" algn="ctr">
              <a:buNone/>
            </a:pPr>
            <a:endParaRPr lang="it-IT" sz="2800" dirty="0" smtClean="0"/>
          </a:p>
          <a:p>
            <a:pPr marL="0" indent="0" algn="ctr">
              <a:buNone/>
            </a:pPr>
            <a:r>
              <a:rPr lang="it-IT" sz="2800" dirty="0" smtClean="0"/>
              <a:t>La </a:t>
            </a:r>
            <a:r>
              <a:rPr lang="it-IT" sz="2800" dirty="0"/>
              <a:t>discriminazione esiste quando ad un gruppo di persone è corrisposta una </a:t>
            </a:r>
            <a:r>
              <a:rPr lang="it-IT" sz="2800" b="1" dirty="0"/>
              <a:t>retribuzione inferiore</a:t>
            </a:r>
            <a:r>
              <a:rPr lang="it-IT" sz="2800" dirty="0"/>
              <a:t>.</a:t>
            </a:r>
            <a:r>
              <a:rPr lang="it-IT" sz="2800" b="1" dirty="0"/>
              <a:t> </a:t>
            </a:r>
            <a:endParaRPr lang="it-IT" sz="2800" b="1" dirty="0" smtClean="0"/>
          </a:p>
          <a:p>
            <a:pPr marL="0" indent="0" algn="ctr">
              <a:buNone/>
            </a:pPr>
            <a:r>
              <a:rPr lang="it-IT" sz="2800" dirty="0" smtClean="0"/>
              <a:t>È </a:t>
            </a:r>
            <a:r>
              <a:rPr lang="it-IT" sz="2800" dirty="0"/>
              <a:t>per questo motivo che si può creare </a:t>
            </a:r>
            <a:r>
              <a:rPr lang="it-IT" sz="2800" b="1" dirty="0"/>
              <a:t>discriminazione ex ante</a:t>
            </a:r>
            <a:r>
              <a:rPr lang="it-IT" sz="2800" dirty="0"/>
              <a:t> (o </a:t>
            </a:r>
            <a:r>
              <a:rPr lang="it-IT" sz="2800" dirty="0" err="1"/>
              <a:t>pre</a:t>
            </a:r>
            <a:r>
              <a:rPr lang="it-IT" sz="2800" dirty="0"/>
              <a:t>-mercato del lavoro) ed </a:t>
            </a:r>
            <a:r>
              <a:rPr lang="it-IT" sz="2800" b="1" dirty="0"/>
              <a:t>ex post</a:t>
            </a:r>
            <a:r>
              <a:rPr lang="it-IT" sz="2800" dirty="0"/>
              <a:t> (o nel mercato del lavoro)</a:t>
            </a:r>
            <a:endParaRPr lang="en-US" sz="2800" dirty="0"/>
          </a:p>
        </p:txBody>
      </p:sp>
      <p:sp>
        <p:nvSpPr>
          <p:cNvPr id="4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i="1" dirty="0"/>
              <a:t>Specificità nel mondo del lavoro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5559119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it-IT" dirty="0" smtClean="0"/>
          </a:p>
          <a:p>
            <a:pPr marL="0" indent="0" algn="ctr">
              <a:buNone/>
            </a:pPr>
            <a:r>
              <a:rPr lang="it-IT" sz="2800" dirty="0" smtClean="0"/>
              <a:t>Per </a:t>
            </a:r>
            <a:r>
              <a:rPr lang="it-IT" sz="2800" dirty="0"/>
              <a:t>quanto riguarda la discriminazione ex ante, occorre ricordare che è </a:t>
            </a:r>
            <a:r>
              <a:rPr lang="it-IT" sz="2800" b="1" dirty="0"/>
              <a:t>la scuola la prima fucina delle riproposizioni di quegli stereotipi di comportamento che conducono in seguito alla realizzazione, di fatto della separazione dei destini sociali nella popolazione adulta, e ad ostacolare la </a:t>
            </a:r>
            <a:r>
              <a:rPr lang="it-IT" sz="2800" b="1" dirty="0" err="1"/>
              <a:t>intergenerational</a:t>
            </a:r>
            <a:r>
              <a:rPr lang="it-IT" sz="2800" b="1" dirty="0"/>
              <a:t> </a:t>
            </a:r>
            <a:r>
              <a:rPr lang="it-IT" sz="2800" b="1" dirty="0" err="1"/>
              <a:t>mobility</a:t>
            </a:r>
            <a:r>
              <a:rPr lang="it-IT" sz="2800" b="1" dirty="0"/>
              <a:t> soprattutto a danno delle ragazze</a:t>
            </a:r>
            <a:endParaRPr lang="en-US" sz="2800" dirty="0"/>
          </a:p>
        </p:txBody>
      </p:sp>
      <p:sp>
        <p:nvSpPr>
          <p:cNvPr id="4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i="1" dirty="0"/>
              <a:t>Specificità nel mondo del lavoro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7369079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it-IT" sz="2400" dirty="0" smtClean="0"/>
              <a:t>La </a:t>
            </a:r>
            <a:r>
              <a:rPr lang="it-IT" sz="2400" b="1" i="1" dirty="0"/>
              <a:t>discriminazione nel mercato del lavoro</a:t>
            </a:r>
            <a:r>
              <a:rPr lang="it-IT" sz="2400" dirty="0"/>
              <a:t> analizza invece cosa avviene a persone che hanno precedentemente acquisito un certo ammontare di caratteristiche produttive</a:t>
            </a:r>
            <a:r>
              <a:rPr lang="it-IT" sz="2400" dirty="0" smtClean="0"/>
              <a:t>.</a:t>
            </a:r>
          </a:p>
          <a:p>
            <a:pPr marL="0" indent="0" algn="ctr">
              <a:buNone/>
            </a:pPr>
            <a:r>
              <a:rPr lang="it-IT" sz="2400" dirty="0" smtClean="0"/>
              <a:t> </a:t>
            </a:r>
            <a:r>
              <a:rPr lang="it-IT" sz="2400" dirty="0"/>
              <a:t>Sono stati analizzati dagli studiosi </a:t>
            </a:r>
            <a:r>
              <a:rPr lang="it-IT" sz="2400" b="1" dirty="0"/>
              <a:t>due ulteriori concetti: </a:t>
            </a:r>
            <a:endParaRPr lang="it-IT" sz="2400" b="1" dirty="0" smtClean="0"/>
          </a:p>
          <a:p>
            <a:pPr algn="just"/>
            <a:r>
              <a:rPr lang="it-IT" sz="2400" dirty="0" smtClean="0"/>
              <a:t>la </a:t>
            </a:r>
            <a:r>
              <a:rPr lang="it-IT" sz="2400" b="1" i="1" dirty="0"/>
              <a:t>segregazione</a:t>
            </a:r>
            <a:r>
              <a:rPr lang="it-IT" sz="2400" b="1" dirty="0"/>
              <a:t> </a:t>
            </a:r>
            <a:r>
              <a:rPr lang="it-IT" sz="2400" dirty="0"/>
              <a:t>(orizzontale e verticale</a:t>
            </a:r>
            <a:r>
              <a:rPr lang="it-IT" sz="2400" dirty="0" smtClean="0"/>
              <a:t>),</a:t>
            </a:r>
            <a:r>
              <a:rPr lang="it-IT" sz="2400" b="1" dirty="0" smtClean="0"/>
              <a:t> </a:t>
            </a:r>
            <a:r>
              <a:rPr lang="it-IT" sz="2400" dirty="0"/>
              <a:t>e</a:t>
            </a:r>
            <a:r>
              <a:rPr lang="it-IT" sz="2400" b="1" dirty="0"/>
              <a:t> </a:t>
            </a:r>
            <a:endParaRPr lang="it-IT" sz="2400" b="1" dirty="0" smtClean="0"/>
          </a:p>
          <a:p>
            <a:pPr algn="just"/>
            <a:r>
              <a:rPr lang="it-IT" sz="2400" dirty="0" smtClean="0"/>
              <a:t>la </a:t>
            </a:r>
            <a:r>
              <a:rPr lang="it-IT" sz="2400" b="1" i="1" dirty="0"/>
              <a:t>discriminazione salariale</a:t>
            </a:r>
            <a:r>
              <a:rPr lang="it-IT" sz="2400" b="1" dirty="0"/>
              <a:t> </a:t>
            </a:r>
            <a:r>
              <a:rPr lang="it-IT" sz="2400" dirty="0"/>
              <a:t>o </a:t>
            </a:r>
            <a:r>
              <a:rPr lang="it-IT" sz="2400" i="1" dirty="0"/>
              <a:t>gender </a:t>
            </a:r>
            <a:r>
              <a:rPr lang="it-IT" sz="2400" i="1" dirty="0" err="1"/>
              <a:t>pay</a:t>
            </a:r>
            <a:r>
              <a:rPr lang="it-IT" sz="2400" i="1" dirty="0"/>
              <a:t> gap </a:t>
            </a:r>
            <a:r>
              <a:rPr lang="it-IT" sz="2400" dirty="0"/>
              <a:t>che è direttamente collegata a sistematiche disparità nella remunerazione dei diversi gruppi di lavoratori e lavoratrici, ovvero alla presenza di significativi differenziali salariali in presenza di produttività potenzialmente simili</a:t>
            </a:r>
            <a:endParaRPr lang="en-US" dirty="0"/>
          </a:p>
        </p:txBody>
      </p:sp>
      <p:sp>
        <p:nvSpPr>
          <p:cNvPr id="4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i="1" dirty="0"/>
              <a:t>Specificità nel mondo del lavoro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88865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548680"/>
            <a:ext cx="7643192" cy="842392"/>
          </a:xfrm>
        </p:spPr>
        <p:txBody>
          <a:bodyPr>
            <a:noAutofit/>
          </a:bodyPr>
          <a:lstStyle/>
          <a:p>
            <a:pPr algn="ctr"/>
            <a:r>
              <a:rPr lang="it-IT" sz="3600" i="1" dirty="0"/>
              <a:t>Definizione del concetto di </a:t>
            </a:r>
            <a:r>
              <a:rPr lang="it-IT" sz="3600" i="1" dirty="0" smtClean="0"/>
              <a:t>genere</a:t>
            </a:r>
            <a:endParaRPr lang="it-IT" sz="3600" dirty="0"/>
          </a:p>
        </p:txBody>
      </p:sp>
      <p:sp>
        <p:nvSpPr>
          <p:cNvPr id="9221" name="Rectangle 5"/>
          <p:cNvSpPr>
            <a:spLocks noGrp="1" noChangeArrowheads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ctr">
              <a:buNone/>
            </a:pPr>
            <a:r>
              <a:rPr lang="it-IT" sz="4000" dirty="0"/>
              <a:t>Il termine</a:t>
            </a:r>
            <a:r>
              <a:rPr lang="it-IT" sz="4000" b="1" dirty="0"/>
              <a:t> </a:t>
            </a:r>
            <a:r>
              <a:rPr lang="it-IT" sz="4000" b="1" i="1" dirty="0"/>
              <a:t>pari opportunità </a:t>
            </a:r>
            <a:r>
              <a:rPr lang="it-IT" sz="4000" dirty="0"/>
              <a:t>si riferisce alla </a:t>
            </a:r>
            <a:r>
              <a:rPr lang="it-IT" sz="4000" b="1" i="1" dirty="0"/>
              <a:t>parità di trattamento tra le persone</a:t>
            </a:r>
            <a:r>
              <a:rPr lang="it-IT" sz="4000" b="1" dirty="0"/>
              <a:t> </a:t>
            </a:r>
            <a:r>
              <a:rPr lang="it-IT" sz="4000" dirty="0"/>
              <a:t>e</a:t>
            </a:r>
            <a:r>
              <a:rPr lang="it-IT" sz="4000" b="1" dirty="0"/>
              <a:t> </a:t>
            </a:r>
            <a:r>
              <a:rPr lang="it-IT" sz="4000" dirty="0"/>
              <a:t>alla </a:t>
            </a:r>
            <a:r>
              <a:rPr lang="it-IT" sz="4000" b="1" i="1" dirty="0"/>
              <a:t>parità tra uomini e donne</a:t>
            </a:r>
            <a:r>
              <a:rPr lang="it-IT" sz="4000" b="1" dirty="0"/>
              <a:t> </a:t>
            </a:r>
            <a:endParaRPr lang="it-IT" sz="4000" b="1" dirty="0" smtClean="0"/>
          </a:p>
          <a:p>
            <a:pPr marL="0" indent="0" algn="ctr">
              <a:buNone/>
            </a:pPr>
            <a:r>
              <a:rPr lang="it-IT" sz="4000" dirty="0" smtClean="0"/>
              <a:t>negli </a:t>
            </a:r>
            <a:r>
              <a:rPr lang="it-IT" sz="4000" dirty="0"/>
              <a:t>ambiti del lavoro, della formazione e dell’istruzione, nell’accesso alle cure sanitarie e ai beni e ai servizi in </a:t>
            </a:r>
            <a:r>
              <a:rPr lang="it-IT" sz="4000" dirty="0" smtClean="0"/>
              <a:t>generale</a:t>
            </a:r>
            <a:endParaRPr lang="it-IT" sz="4000" i="1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it-IT" dirty="0"/>
              <a:t>La letteratura economica distingue</a:t>
            </a:r>
            <a:r>
              <a:rPr lang="it-IT" b="1" dirty="0"/>
              <a:t> due forme di segregazione occupazionale</a:t>
            </a:r>
            <a:r>
              <a:rPr lang="it-IT" dirty="0"/>
              <a:t>: </a:t>
            </a:r>
            <a:endParaRPr lang="en-US" dirty="0"/>
          </a:p>
          <a:p>
            <a:r>
              <a:rPr lang="it-IT" dirty="0"/>
              <a:t>la </a:t>
            </a:r>
            <a:r>
              <a:rPr lang="it-IT" b="1" dirty="0"/>
              <a:t>segregazione orizzontale</a:t>
            </a:r>
            <a:r>
              <a:rPr lang="it-IT" dirty="0"/>
              <a:t> </a:t>
            </a:r>
            <a:endParaRPr lang="en-US" dirty="0"/>
          </a:p>
          <a:p>
            <a:pPr marL="0" indent="0" algn="just">
              <a:buNone/>
            </a:pPr>
            <a:r>
              <a:rPr lang="it-IT" i="1" dirty="0"/>
              <a:t>riferita alla concentrazione dell'occupazione femminile in un ristretto numero di settori e professioni (esempio classico le donne nell’ insegnamento)</a:t>
            </a:r>
            <a:endParaRPr lang="en-US" i="1" dirty="0"/>
          </a:p>
          <a:p>
            <a:r>
              <a:rPr lang="it-IT" dirty="0" smtClean="0"/>
              <a:t>la </a:t>
            </a:r>
            <a:r>
              <a:rPr lang="it-IT" b="1" dirty="0"/>
              <a:t>segregazione verticale</a:t>
            </a:r>
            <a:r>
              <a:rPr lang="it-IT" dirty="0"/>
              <a:t> </a:t>
            </a:r>
            <a:endParaRPr lang="it-IT" dirty="0" smtClean="0"/>
          </a:p>
          <a:p>
            <a:pPr marL="0" indent="0" algn="just">
              <a:buNone/>
            </a:pPr>
            <a:r>
              <a:rPr lang="it-IT" i="1" dirty="0" smtClean="0"/>
              <a:t>riferita </a:t>
            </a:r>
            <a:r>
              <a:rPr lang="it-IT" i="1" dirty="0"/>
              <a:t>alla concentrazione femminile ai livelli più bassi della scala gerarchica nell'ambito di una stessa occupazione (esempio classico insegnante = donna e dirigente scolastico = uomo) </a:t>
            </a:r>
            <a:r>
              <a:rPr lang="it-IT" i="1" dirty="0" smtClean="0"/>
              <a:t>ovvero </a:t>
            </a:r>
            <a:r>
              <a:rPr lang="en-US" i="1" dirty="0" smtClean="0"/>
              <a:t>l</a:t>
            </a:r>
            <a:r>
              <a:rPr lang="it-IT" i="1" dirty="0" smtClean="0"/>
              <a:t>a </a:t>
            </a:r>
            <a:r>
              <a:rPr lang="it-IT" i="1" dirty="0"/>
              <a:t>cosiddetta segregazione di genere che agisce ostacolando il proseguimento dell'itinerario in direzione di livelli più elevati il cosiddetto </a:t>
            </a:r>
            <a:r>
              <a:rPr lang="it-IT" b="1" i="1" dirty="0"/>
              <a:t>soffitto di cristallo </a:t>
            </a:r>
            <a:r>
              <a:rPr lang="it-IT" i="1" dirty="0"/>
              <a:t>o </a:t>
            </a:r>
            <a:r>
              <a:rPr lang="it-IT" i="1" dirty="0" err="1"/>
              <a:t>glass</a:t>
            </a:r>
            <a:r>
              <a:rPr lang="it-IT" i="1" dirty="0"/>
              <a:t> </a:t>
            </a:r>
            <a:r>
              <a:rPr lang="it-IT" i="1" dirty="0" err="1"/>
              <a:t>ceiling</a:t>
            </a:r>
            <a:endParaRPr lang="en-US" i="1" dirty="0"/>
          </a:p>
        </p:txBody>
      </p:sp>
      <p:sp>
        <p:nvSpPr>
          <p:cNvPr id="4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i="1" dirty="0"/>
              <a:t>Specificità nel mondo del lavoro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591531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endParaRPr lang="it-IT" dirty="0" smtClean="0"/>
          </a:p>
          <a:p>
            <a:pPr marL="0" indent="0" algn="just">
              <a:buNone/>
            </a:pPr>
            <a:r>
              <a:rPr lang="it-IT" dirty="0" smtClean="0"/>
              <a:t>Un </a:t>
            </a:r>
            <a:r>
              <a:rPr lang="it-IT" dirty="0"/>
              <a:t>pieno coinvolgimento delle donne nel mercato del lavoro implica l’adesione a un particolare “stile di vita familiare e sociale”. </a:t>
            </a:r>
            <a:endParaRPr lang="it-IT" dirty="0" smtClean="0"/>
          </a:p>
          <a:p>
            <a:pPr marL="0" indent="0" algn="just">
              <a:buNone/>
            </a:pPr>
            <a:r>
              <a:rPr lang="it-IT" dirty="0" smtClean="0"/>
              <a:t>La </a:t>
            </a:r>
            <a:r>
              <a:rPr lang="it-IT" dirty="0"/>
              <a:t>dimensione dell’obiettivo è tale da superare l’aspetto meramente economico e da investire quello culturale della collocazione della donna nella società contemporanea. </a:t>
            </a:r>
            <a:endParaRPr lang="en-US" dirty="0"/>
          </a:p>
          <a:p>
            <a:pPr marL="0" indent="0" algn="just">
              <a:buNone/>
            </a:pPr>
            <a:r>
              <a:rPr lang="it-IT" dirty="0"/>
              <a:t>Le donne italiane che lavorano non riducono che in misura minima il tempo dedicato alle attività familiari perché i loro partner non aumentano granché il loro contributo alle attività necessarie alla vita della famiglia. </a:t>
            </a:r>
            <a:endParaRPr lang="en-US" dirty="0"/>
          </a:p>
        </p:txBody>
      </p:sp>
      <p:sp>
        <p:nvSpPr>
          <p:cNvPr id="4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i="1" dirty="0"/>
              <a:t>Specificità nel mondo del lavoro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0068950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 algn="just">
              <a:buNone/>
            </a:pPr>
            <a:r>
              <a:rPr lang="it-IT" dirty="0"/>
              <a:t>Tutte le analisi comparative mettono in luce l’importanza della disponibilità di </a:t>
            </a:r>
            <a:endParaRPr lang="en-US" dirty="0"/>
          </a:p>
          <a:p>
            <a:pPr algn="just">
              <a:buFont typeface="Wingdings" panose="05000000000000000000" pitchFamily="2" charset="2"/>
              <a:buChar char="Ø"/>
            </a:pPr>
            <a:r>
              <a:rPr lang="it-IT" b="1" dirty="0" smtClean="0"/>
              <a:t> servizi </a:t>
            </a:r>
            <a:r>
              <a:rPr lang="it-IT" b="1" dirty="0"/>
              <a:t>di assistenza all’infanzia</a:t>
            </a:r>
            <a:r>
              <a:rPr lang="it-IT" dirty="0"/>
              <a:t> (asili e simili) </a:t>
            </a:r>
            <a:r>
              <a:rPr lang="it-IT" i="1" dirty="0" err="1"/>
              <a:t>childcare</a:t>
            </a:r>
            <a:r>
              <a:rPr lang="it-IT" i="1" dirty="0"/>
              <a:t> </a:t>
            </a:r>
            <a:r>
              <a:rPr lang="it-IT" i="1" dirty="0" err="1"/>
              <a:t>formal</a:t>
            </a:r>
            <a:r>
              <a:rPr lang="it-IT" dirty="0"/>
              <a:t> e di </a:t>
            </a:r>
            <a:endParaRPr lang="en-US" dirty="0"/>
          </a:p>
          <a:p>
            <a:pPr algn="just">
              <a:buFont typeface="Wingdings" panose="05000000000000000000" pitchFamily="2" charset="2"/>
              <a:buChar char="Ø"/>
            </a:pPr>
            <a:r>
              <a:rPr lang="it-IT" b="1" dirty="0" smtClean="0"/>
              <a:t> congedi </a:t>
            </a:r>
            <a:r>
              <a:rPr lang="it-IT" b="1" dirty="0"/>
              <a:t>parentali</a:t>
            </a:r>
            <a:r>
              <a:rPr lang="it-IT" dirty="0"/>
              <a:t> per l’occupazione delle donne, in particolare di quelle poco </a:t>
            </a:r>
            <a:r>
              <a:rPr lang="it-IT" dirty="0" smtClean="0"/>
              <a:t>istruite</a:t>
            </a:r>
          </a:p>
          <a:p>
            <a:pPr marL="0" indent="0" algn="just">
              <a:buNone/>
            </a:pPr>
            <a:r>
              <a:rPr lang="it-IT" dirty="0" smtClean="0"/>
              <a:t>la </a:t>
            </a:r>
            <a:r>
              <a:rPr lang="it-IT" dirty="0"/>
              <a:t>carenza di servizi per i primissimi anni di vita dei figli è critica perché può costringere </a:t>
            </a:r>
            <a:r>
              <a:rPr lang="it-IT" b="1" dirty="0"/>
              <a:t>a lasciare il lavoro e il rientro è molto più difficile</a:t>
            </a:r>
            <a:r>
              <a:rPr lang="it-IT" dirty="0"/>
              <a:t>.</a:t>
            </a:r>
            <a:endParaRPr lang="en-US" dirty="0"/>
          </a:p>
          <a:p>
            <a:pPr marL="0" indent="0" algn="just">
              <a:buNone/>
            </a:pPr>
            <a:r>
              <a:rPr lang="it-IT" b="1" dirty="0"/>
              <a:t>I problemi di conciliazione sono minori per coloro </a:t>
            </a:r>
            <a:r>
              <a:rPr lang="it-IT" dirty="0"/>
              <a:t>(le madri/padri etc.) che possono usufruire delle reti di aiuto informale o che hanno </a:t>
            </a:r>
            <a:r>
              <a:rPr lang="it-IT" b="1" dirty="0"/>
              <a:t>orari e modalità più adatte alle esigenze delle lavoratrici e dei lavoratori </a:t>
            </a:r>
            <a:r>
              <a:rPr lang="it-IT" dirty="0" smtClean="0"/>
              <a:t>realizzabile </a:t>
            </a:r>
            <a:r>
              <a:rPr lang="it-IT" dirty="0"/>
              <a:t>ad oggi in numerose modalità che reinterpretano il mondo del </a:t>
            </a:r>
            <a:r>
              <a:rPr lang="it-IT" dirty="0" smtClean="0"/>
              <a:t>lavoro</a:t>
            </a:r>
          </a:p>
          <a:p>
            <a:pPr marL="0" indent="0" algn="just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4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i="1" dirty="0"/>
              <a:t>Specificità nel mondo del lavoro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1586726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it-IT" sz="2400" b="1" dirty="0"/>
              <a:t>Il c.d. </a:t>
            </a:r>
            <a:r>
              <a:rPr lang="it-IT" sz="2400" b="1" i="1" dirty="0" err="1"/>
              <a:t>smart</a:t>
            </a:r>
            <a:r>
              <a:rPr lang="it-IT" sz="2400" b="1" i="1" dirty="0"/>
              <a:t> </a:t>
            </a:r>
            <a:r>
              <a:rPr lang="it-IT" sz="2400" b="1" i="1" dirty="0" err="1"/>
              <a:t>working</a:t>
            </a:r>
            <a:r>
              <a:rPr lang="it-IT" sz="2400" b="1" i="1" dirty="0"/>
              <a:t> o </a:t>
            </a:r>
            <a:r>
              <a:rPr lang="it-IT" sz="2400" b="1" dirty="0"/>
              <a:t>lavoro agile è un approccio all’organizzazione del lavoro improntato alla migliore efficienza nel raggiungimento degli obiettivi del lavoro grazie ad una combinazione di </a:t>
            </a:r>
            <a:endParaRPr lang="it-IT" sz="2400" b="1" dirty="0" smtClean="0"/>
          </a:p>
          <a:p>
            <a:pPr marL="0" indent="0" algn="just">
              <a:buNone/>
            </a:pPr>
            <a:r>
              <a:rPr lang="it-IT" sz="2400" b="1" dirty="0" smtClean="0"/>
              <a:t>flessibilità</a:t>
            </a:r>
            <a:r>
              <a:rPr lang="it-IT" sz="2400" b="1" dirty="0"/>
              <a:t>, autonomia e collaborazione, in parallelo con l’ottimizzazione di strumenti e luoghi di lavoro. </a:t>
            </a:r>
            <a:endParaRPr lang="it-IT" sz="2400" b="1" dirty="0" smtClean="0"/>
          </a:p>
          <a:p>
            <a:pPr marL="0" indent="0" algn="just">
              <a:buNone/>
            </a:pPr>
            <a:r>
              <a:rPr lang="it-IT" sz="2400" dirty="0" smtClean="0"/>
              <a:t>A </a:t>
            </a:r>
            <a:r>
              <a:rPr lang="it-IT" sz="2400" dirty="0"/>
              <a:t>livello definitorio la contrattazione guarda allo </a:t>
            </a:r>
            <a:r>
              <a:rPr lang="it-IT" sz="2400" dirty="0" err="1"/>
              <a:t>smart</a:t>
            </a:r>
            <a:r>
              <a:rPr lang="it-IT" sz="2400" dirty="0"/>
              <a:t> </a:t>
            </a:r>
            <a:r>
              <a:rPr lang="it-IT" sz="2400" dirty="0" err="1"/>
              <a:t>working</a:t>
            </a:r>
            <a:r>
              <a:rPr lang="it-IT" sz="2400" dirty="0"/>
              <a:t> come a una forma di lavoro da remoto (diversa e ulteriore rispetta a quella del telelavoro) svolta in </a:t>
            </a:r>
            <a:r>
              <a:rPr lang="it-IT" sz="2400" u="sng" dirty="0"/>
              <a:t>alternanza tra la sede di lavoro e luoghi esterni e con prevalenza della prestazione in </a:t>
            </a:r>
            <a:r>
              <a:rPr lang="it-IT" sz="2400" u="sng" dirty="0" smtClean="0"/>
              <a:t>sede</a:t>
            </a:r>
            <a:endParaRPr lang="en-US" sz="2400" dirty="0"/>
          </a:p>
          <a:p>
            <a:endParaRPr lang="en-US" dirty="0"/>
          </a:p>
        </p:txBody>
      </p:sp>
      <p:sp>
        <p:nvSpPr>
          <p:cNvPr id="4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i="1" dirty="0"/>
              <a:t>Specificità nel mondo del lavoro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3678625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it-IT" dirty="0"/>
              <a:t>All’interno del contesto della discriminazione, è stato affermato che </a:t>
            </a:r>
            <a:r>
              <a:rPr lang="it-IT" b="1" dirty="0"/>
              <a:t>non c’è peggior discriminazione di trattare tutti allo stesso modo</a:t>
            </a:r>
            <a:r>
              <a:rPr lang="it-IT" dirty="0"/>
              <a:t>. Da questa affermazione, apparentemente contrastante rispetto a quanto di norma si tende ad affermare, si è sviluppata soprattutto una tematica molto attuale quale è quella </a:t>
            </a:r>
            <a:r>
              <a:rPr lang="it-IT" b="1" dirty="0"/>
              <a:t>della gestione della diversità</a:t>
            </a:r>
            <a:r>
              <a:rPr lang="it-IT" dirty="0"/>
              <a:t> e, dall’altro lato, a contestualizzare il fenomeno citato nella realtà delle imprese moderne che stanno lentamente acquisendo una nuova fisionomia. </a:t>
            </a:r>
            <a:endParaRPr lang="it-IT" dirty="0" smtClean="0"/>
          </a:p>
          <a:p>
            <a:pPr marL="0" indent="0">
              <a:buNone/>
            </a:pPr>
            <a:r>
              <a:rPr lang="it-IT" dirty="0" smtClean="0"/>
              <a:t>Nasce </a:t>
            </a:r>
            <a:r>
              <a:rPr lang="it-IT" dirty="0"/>
              <a:t>infatti l’impresa </a:t>
            </a:r>
            <a:r>
              <a:rPr lang="it-IT" dirty="0" smtClean="0"/>
              <a:t>dove </a:t>
            </a:r>
            <a:r>
              <a:rPr lang="it-IT" dirty="0"/>
              <a:t>la gestione delle risorse umane si evolve in una </a:t>
            </a:r>
            <a:r>
              <a:rPr lang="it-IT" u="sng" dirty="0"/>
              <a:t>gestione consapevole delle diversità delle persone</a:t>
            </a:r>
            <a:r>
              <a:rPr lang="it-IT" dirty="0"/>
              <a:t> fondamento per un duraturo e difendibile vantaggio competitivo basato sul pluralismo, l’accettazione e la valorizzazione delle differenze. </a:t>
            </a:r>
            <a:endParaRPr lang="it-IT" dirty="0" smtClean="0"/>
          </a:p>
          <a:p>
            <a:pPr marL="0" indent="0">
              <a:buNone/>
            </a:pPr>
            <a:r>
              <a:rPr lang="it-IT" dirty="0" smtClean="0"/>
              <a:t>non </a:t>
            </a:r>
            <a:r>
              <a:rPr lang="it-IT" dirty="0"/>
              <a:t>teme il diverso ma al contrario, lo valorizza e crea i presupposti affinché si crei la sinergia delle </a:t>
            </a:r>
            <a:r>
              <a:rPr lang="it-IT" dirty="0" smtClean="0"/>
              <a:t>diversità </a:t>
            </a:r>
            <a:endParaRPr lang="en-US" dirty="0"/>
          </a:p>
          <a:p>
            <a:endParaRPr lang="en-US" dirty="0"/>
          </a:p>
        </p:txBody>
      </p:sp>
      <p:sp>
        <p:nvSpPr>
          <p:cNvPr id="4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i="1" dirty="0"/>
              <a:t>Specificità nel mondo del lavoro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092493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 algn="just">
              <a:buNone/>
            </a:pPr>
            <a:r>
              <a:rPr lang="it-IT" dirty="0" smtClean="0"/>
              <a:t>si </a:t>
            </a:r>
            <a:r>
              <a:rPr lang="it-IT" dirty="0"/>
              <a:t>tende a confondere le azioni positive con i progetti e le politiche di </a:t>
            </a:r>
            <a:r>
              <a:rPr lang="it-IT" dirty="0" err="1"/>
              <a:t>Diversity</a:t>
            </a:r>
            <a:r>
              <a:rPr lang="it-IT" dirty="0"/>
              <a:t> management: ma, </a:t>
            </a:r>
            <a:endParaRPr lang="it-IT" dirty="0" smtClean="0"/>
          </a:p>
          <a:p>
            <a:pPr marL="0" indent="0" algn="just">
              <a:buNone/>
            </a:pPr>
            <a:r>
              <a:rPr lang="it-IT" dirty="0" smtClean="0"/>
              <a:t>il </a:t>
            </a:r>
            <a:r>
              <a:rPr lang="it-IT" dirty="0" err="1"/>
              <a:t>diversity</a:t>
            </a:r>
            <a:r>
              <a:rPr lang="it-IT" dirty="0"/>
              <a:t> management non è una variante contemporanea delle pari opportunità o delle azioni positive, anche se ne può essere considerato la naturale prosecuzione. </a:t>
            </a:r>
            <a:endParaRPr lang="it-IT" dirty="0" smtClean="0"/>
          </a:p>
          <a:p>
            <a:pPr marL="0" indent="0" algn="just">
              <a:buNone/>
            </a:pPr>
            <a:r>
              <a:rPr lang="it-IT" dirty="0" smtClean="0"/>
              <a:t>le </a:t>
            </a:r>
            <a:r>
              <a:rPr lang="it-IT" dirty="0"/>
              <a:t>azioni positive e le pari opportunità sono istituzioni pubbliche ed affrontano tematiche di ordine pubblico e di diritto </a:t>
            </a:r>
            <a:r>
              <a:rPr lang="it-IT" dirty="0" smtClean="0"/>
              <a:t>privato</a:t>
            </a:r>
          </a:p>
          <a:p>
            <a:pPr marL="0" indent="0" algn="just">
              <a:buNone/>
            </a:pPr>
            <a:r>
              <a:rPr lang="it-IT" dirty="0" smtClean="0"/>
              <a:t> </a:t>
            </a:r>
            <a:r>
              <a:rPr lang="it-IT" dirty="0"/>
              <a:t>il </a:t>
            </a:r>
            <a:r>
              <a:rPr lang="it-IT" dirty="0" err="1"/>
              <a:t>Diversity</a:t>
            </a:r>
            <a:r>
              <a:rPr lang="it-IT" dirty="0"/>
              <a:t> management è una tecnica manageriale che ha come obiettivo dichiarato, oltre a quello etico che può essere a buon diritto soggettivo, il miglioramento delle condizioni di lavoro e l’aumento dell’efficacia ed efficienza organizzativa.</a:t>
            </a:r>
            <a:endParaRPr lang="en-US" dirty="0"/>
          </a:p>
          <a:p>
            <a:r>
              <a:rPr lang="it-IT" dirty="0"/>
              <a:t>Cambiano, insomma, i fini perseguiti: </a:t>
            </a:r>
            <a:endParaRPr lang="it-IT" dirty="0" smtClean="0"/>
          </a:p>
          <a:p>
            <a:r>
              <a:rPr lang="it-IT" dirty="0" smtClean="0"/>
              <a:t>se </a:t>
            </a:r>
            <a:r>
              <a:rPr lang="it-IT" dirty="0"/>
              <a:t>le prime si proponevano il superamento di ogni forma di discriminazione dei diritti civili e costituzionali a danno di alcune categorie svantaggiate (e dunque non si rivolgono a tutte le persone in modo uguale), il </a:t>
            </a:r>
            <a:r>
              <a:rPr lang="it-IT" dirty="0" err="1"/>
              <a:t>Diversity</a:t>
            </a:r>
            <a:r>
              <a:rPr lang="it-IT" dirty="0"/>
              <a:t> management, invece, va oltre il problema delle discriminazioni, poiché mira soprattutto a valorizzare i talenti individuali tenendo conto anche dei vantaggi che ne possono derivare all’organizzazione. Questi ultimi, al contrario, spesso non sono necessariamente considerati dalla logica delle pari opportunità.</a:t>
            </a:r>
            <a:endParaRPr lang="en-US" dirty="0"/>
          </a:p>
          <a:p>
            <a:endParaRPr lang="en-US" dirty="0"/>
          </a:p>
        </p:txBody>
      </p:sp>
      <p:sp>
        <p:nvSpPr>
          <p:cNvPr id="4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i="1" dirty="0"/>
              <a:t>Specificità nel mondo del lavoro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1349951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it-IT" sz="2400" dirty="0"/>
              <a:t>se le </a:t>
            </a:r>
            <a:r>
              <a:rPr lang="it-IT" sz="2400" dirty="0" smtClean="0"/>
              <a:t>pari opportunità </a:t>
            </a:r>
            <a:r>
              <a:rPr lang="it-IT" sz="2400" dirty="0"/>
              <a:t>si proponevano il superamento di ogni forma di discriminazione dei diritti civili e costituzionali a danno di alcune categorie svantaggiate (e dunque non si rivolgono a tutte le persone in modo uguale</a:t>
            </a:r>
            <a:r>
              <a:rPr lang="it-IT" sz="2400" dirty="0" smtClean="0"/>
              <a:t>)</a:t>
            </a:r>
          </a:p>
          <a:p>
            <a:pPr marL="0" indent="0" algn="just">
              <a:buNone/>
            </a:pPr>
            <a:endParaRPr lang="it-IT" sz="2400" dirty="0"/>
          </a:p>
          <a:p>
            <a:pPr marL="0" indent="0" algn="just">
              <a:buNone/>
            </a:pPr>
            <a:r>
              <a:rPr lang="it-IT" sz="2400" dirty="0" smtClean="0"/>
              <a:t>il </a:t>
            </a:r>
            <a:r>
              <a:rPr lang="it-IT" sz="2400" dirty="0" err="1"/>
              <a:t>Diversity</a:t>
            </a:r>
            <a:r>
              <a:rPr lang="it-IT" sz="2400" dirty="0"/>
              <a:t> management, invece, va oltre il problema delle discriminazioni, poiché mira soprattutto a valorizzare i talenti individuali tenendo conto anche dei vantaggi che ne possono derivare </a:t>
            </a:r>
            <a:r>
              <a:rPr lang="it-IT" sz="2400" dirty="0" smtClean="0"/>
              <a:t>all’organizzazione</a:t>
            </a:r>
            <a:endParaRPr lang="en-US" sz="2400" dirty="0"/>
          </a:p>
        </p:txBody>
      </p:sp>
      <p:sp>
        <p:nvSpPr>
          <p:cNvPr id="4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i="1" dirty="0"/>
              <a:t>Specificità nel mondo del lavoro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1463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it-IT" dirty="0" smtClean="0"/>
          </a:p>
          <a:p>
            <a:pPr marL="0" indent="0" algn="ctr">
              <a:buNone/>
            </a:pPr>
            <a:r>
              <a:rPr lang="it-IT" sz="4000" dirty="0" smtClean="0"/>
              <a:t>GRAZIE PER LA VOSTRA ATTENZIONE</a:t>
            </a:r>
            <a:endParaRPr lang="it-IT" sz="4000" dirty="0"/>
          </a:p>
          <a:p>
            <a:endParaRPr lang="it-IT" sz="4000" dirty="0" smtClean="0"/>
          </a:p>
          <a:p>
            <a:endParaRPr lang="it-IT" sz="4000" dirty="0"/>
          </a:p>
          <a:p>
            <a:endParaRPr lang="it-IT" sz="4000" dirty="0" smtClean="0"/>
          </a:p>
          <a:p>
            <a:pPr marL="0" indent="0" algn="ctr">
              <a:buNone/>
            </a:pPr>
            <a:r>
              <a:rPr lang="it-IT" sz="4000" dirty="0" smtClean="0"/>
              <a:t>ELISA NATALE</a:t>
            </a:r>
            <a:endParaRPr lang="en-US" sz="4000" dirty="0"/>
          </a:p>
        </p:txBody>
      </p:sp>
      <p:sp>
        <p:nvSpPr>
          <p:cNvPr id="4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i="1" dirty="0"/>
              <a:t>Specificità nel mondo del lavoro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229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i="1" dirty="0"/>
              <a:t>Specificità nel mondo del lavoro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9197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i="1" dirty="0"/>
              <a:t>Specificità nel mondo del lavoro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32594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sz="3600" i="1" dirty="0"/>
              <a:t>Definizione del concetto di </a:t>
            </a:r>
            <a:r>
              <a:rPr lang="it-IT" sz="3600" i="1" dirty="0" smtClean="0"/>
              <a:t>genere</a:t>
            </a:r>
            <a:endParaRPr lang="it-IT" sz="3600" dirty="0"/>
          </a:p>
        </p:txBody>
      </p:sp>
      <p:sp>
        <p:nvSpPr>
          <p:cNvPr id="9221" name="Rectangle 5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 algn="just">
              <a:buNone/>
            </a:pPr>
            <a:r>
              <a:rPr lang="it-IT" sz="3600" dirty="0" smtClean="0"/>
              <a:t>Per </a:t>
            </a:r>
            <a:r>
              <a:rPr lang="it-IT" sz="3600" dirty="0"/>
              <a:t>parità di trattamento si intende </a:t>
            </a:r>
            <a:r>
              <a:rPr lang="it-IT" sz="3600" b="1" i="1" dirty="0"/>
              <a:t>l'assenza di qualsiasi discriminazione diretta</a:t>
            </a:r>
            <a:r>
              <a:rPr lang="it-IT" sz="3600" b="1" dirty="0"/>
              <a:t> </a:t>
            </a:r>
            <a:r>
              <a:rPr lang="it-IT" sz="3600" dirty="0"/>
              <a:t>o </a:t>
            </a:r>
            <a:r>
              <a:rPr lang="it-IT" sz="3600" b="1" i="1" dirty="0"/>
              <a:t>indiretta</a:t>
            </a:r>
            <a:r>
              <a:rPr lang="it-IT" sz="3600" b="1" dirty="0"/>
              <a:t> </a:t>
            </a:r>
            <a:r>
              <a:rPr lang="it-IT" sz="3600" dirty="0"/>
              <a:t>basata sul </a:t>
            </a:r>
            <a:endParaRPr lang="it-IT" sz="3600" dirty="0" smtClean="0"/>
          </a:p>
          <a:p>
            <a:pPr marL="0" indent="0" algn="just">
              <a:buNone/>
            </a:pPr>
            <a:r>
              <a:rPr lang="it-IT" sz="3600" dirty="0" smtClean="0"/>
              <a:t>- </a:t>
            </a:r>
            <a:r>
              <a:rPr lang="it-IT" sz="3600" b="1" dirty="0" smtClean="0"/>
              <a:t>genere</a:t>
            </a:r>
          </a:p>
          <a:p>
            <a:pPr marL="0" indent="0" algn="just">
              <a:buNone/>
            </a:pPr>
            <a:r>
              <a:rPr lang="it-IT" sz="3600" dirty="0" smtClean="0"/>
              <a:t>- l’appartenenza etnica</a:t>
            </a:r>
          </a:p>
          <a:p>
            <a:pPr marL="0" indent="0" algn="just">
              <a:buNone/>
            </a:pPr>
            <a:r>
              <a:rPr lang="it-IT" sz="3600" dirty="0" smtClean="0"/>
              <a:t>- il </a:t>
            </a:r>
            <a:r>
              <a:rPr lang="it-IT" sz="3600" dirty="0"/>
              <a:t>credo religioso </a:t>
            </a:r>
            <a:endParaRPr lang="it-IT" sz="3600" dirty="0" smtClean="0"/>
          </a:p>
          <a:p>
            <a:pPr marL="0" indent="0" algn="just">
              <a:buNone/>
            </a:pPr>
            <a:r>
              <a:rPr lang="it-IT" sz="3600" dirty="0" smtClean="0"/>
              <a:t>- le </a:t>
            </a:r>
            <a:r>
              <a:rPr lang="it-IT" sz="3600" dirty="0"/>
              <a:t>convinzioni </a:t>
            </a:r>
            <a:r>
              <a:rPr lang="it-IT" sz="3600" dirty="0" smtClean="0"/>
              <a:t>personali</a:t>
            </a:r>
          </a:p>
          <a:p>
            <a:pPr marL="0" indent="0" algn="just">
              <a:buNone/>
            </a:pPr>
            <a:r>
              <a:rPr lang="it-IT" sz="3600" dirty="0" smtClean="0"/>
              <a:t>- le disabilità</a:t>
            </a:r>
          </a:p>
          <a:p>
            <a:pPr marL="0" indent="0" algn="just">
              <a:buNone/>
            </a:pPr>
            <a:r>
              <a:rPr lang="it-IT" sz="3600" dirty="0" smtClean="0"/>
              <a:t>- l'età</a:t>
            </a:r>
          </a:p>
          <a:p>
            <a:pPr marL="0" indent="0" algn="just">
              <a:buNone/>
            </a:pPr>
            <a:r>
              <a:rPr lang="it-IT" sz="3600" dirty="0" smtClean="0"/>
              <a:t>- l’orientamento sessuale</a:t>
            </a:r>
            <a:endParaRPr lang="it-IT" sz="3600" i="1" dirty="0"/>
          </a:p>
        </p:txBody>
      </p:sp>
    </p:spTree>
    <p:extLst>
      <p:ext uri="{BB962C8B-B14F-4D97-AF65-F5344CB8AC3E}">
        <p14:creationId xmlns:p14="http://schemas.microsoft.com/office/powerpoint/2010/main" val="188275667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i="1" dirty="0"/>
              <a:t>Specificità nel mondo del lavoro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9259703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i="1" dirty="0"/>
              <a:t>Specificità nel mondo del lavoro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2191453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i="1" dirty="0"/>
              <a:t>Specificità nel mondo del lavoro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72511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sz="3600" i="1" dirty="0"/>
              <a:t>Definizione del concetto di </a:t>
            </a:r>
            <a:r>
              <a:rPr lang="it-IT" sz="3600" i="1" dirty="0" smtClean="0"/>
              <a:t>genere</a:t>
            </a:r>
            <a:endParaRPr lang="it-IT" sz="3600" dirty="0"/>
          </a:p>
        </p:txBody>
      </p:sp>
      <p:sp>
        <p:nvSpPr>
          <p:cNvPr id="9221" name="Rectangle 5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2400" dirty="0" smtClean="0"/>
              <a:t>Fattori </a:t>
            </a:r>
            <a:r>
              <a:rPr lang="it-IT" sz="2400" dirty="0"/>
              <a:t>di rischio discriminazione </a:t>
            </a:r>
            <a:r>
              <a:rPr lang="it-IT" sz="2400" dirty="0" smtClean="0"/>
              <a:t>- </a:t>
            </a:r>
            <a:r>
              <a:rPr lang="it-IT" sz="2400" dirty="0" err="1" smtClean="0"/>
              <a:t>Isfol</a:t>
            </a:r>
            <a:endParaRPr lang="it-IT" sz="2400" dirty="0" smtClean="0"/>
          </a:p>
          <a:p>
            <a:endParaRPr lang="it-IT" sz="2400" dirty="0" smtClean="0"/>
          </a:p>
          <a:p>
            <a:pPr lvl="1"/>
            <a:r>
              <a:rPr lang="it-IT" sz="2400" dirty="0" smtClean="0"/>
              <a:t>Genere</a:t>
            </a:r>
          </a:p>
          <a:p>
            <a:pPr lvl="1"/>
            <a:r>
              <a:rPr lang="it-IT" sz="2400" dirty="0" smtClean="0"/>
              <a:t>Razza e origine etnica</a:t>
            </a:r>
          </a:p>
          <a:p>
            <a:pPr lvl="1"/>
            <a:r>
              <a:rPr lang="it-IT" sz="2400" dirty="0" smtClean="0"/>
              <a:t>Orientamento sessuale</a:t>
            </a:r>
          </a:p>
          <a:p>
            <a:pPr lvl="1"/>
            <a:r>
              <a:rPr lang="it-IT" sz="2400" dirty="0" smtClean="0"/>
              <a:t>Disabilità</a:t>
            </a:r>
          </a:p>
          <a:p>
            <a:pPr lvl="1"/>
            <a:r>
              <a:rPr lang="it-IT" sz="2400" dirty="0" smtClean="0"/>
              <a:t>Età</a:t>
            </a:r>
          </a:p>
          <a:p>
            <a:pPr lvl="1"/>
            <a:r>
              <a:rPr lang="it-IT" sz="2400" dirty="0" smtClean="0"/>
              <a:t>Religione</a:t>
            </a:r>
            <a:endParaRPr lang="it-IT" dirty="0"/>
          </a:p>
          <a:p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89905516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sz="3600" i="1" dirty="0"/>
              <a:t>Definizione del concetto di </a:t>
            </a:r>
            <a:r>
              <a:rPr lang="it-IT" sz="3600" i="1" dirty="0" smtClean="0"/>
              <a:t>genere</a:t>
            </a:r>
            <a:endParaRPr lang="it-IT" sz="3600" dirty="0"/>
          </a:p>
        </p:txBody>
      </p:sp>
      <p:sp>
        <p:nvSpPr>
          <p:cNvPr id="9221" name="Rectangle 5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it-IT" sz="3600" b="1" i="1" dirty="0" smtClean="0"/>
              <a:t>discriminazione </a:t>
            </a:r>
            <a:r>
              <a:rPr lang="it-IT" sz="3600" b="1" i="1" dirty="0" smtClean="0"/>
              <a:t>diretta</a:t>
            </a:r>
          </a:p>
          <a:p>
            <a:pPr marL="0" indent="0" algn="ctr">
              <a:buNone/>
            </a:pPr>
            <a:r>
              <a:rPr lang="it-IT" sz="3600" b="1" dirty="0" smtClean="0"/>
              <a:t> </a:t>
            </a:r>
            <a:r>
              <a:rPr lang="it-IT" sz="3600" dirty="0"/>
              <a:t>quando, sulla base di uno qualsiasi dei </a:t>
            </a:r>
            <a:r>
              <a:rPr lang="it-IT" sz="3600" dirty="0"/>
              <a:t>f</a:t>
            </a:r>
            <a:r>
              <a:rPr lang="it-IT" sz="3600" dirty="0" smtClean="0"/>
              <a:t>attori </a:t>
            </a:r>
            <a:r>
              <a:rPr lang="it-IT" sz="3600" dirty="0"/>
              <a:t>di rischio discriminazione </a:t>
            </a:r>
            <a:r>
              <a:rPr lang="it-IT" sz="3600" dirty="0" smtClean="0"/>
              <a:t>, </a:t>
            </a:r>
            <a:endParaRPr lang="it-IT" sz="3600" dirty="0" smtClean="0"/>
          </a:p>
          <a:p>
            <a:pPr marL="0" indent="0" algn="ctr">
              <a:buNone/>
            </a:pPr>
            <a:r>
              <a:rPr lang="it-IT" sz="3600" dirty="0" smtClean="0"/>
              <a:t>una </a:t>
            </a:r>
            <a:r>
              <a:rPr lang="it-IT" sz="3600" dirty="0"/>
              <a:t>persona è trattata </a:t>
            </a:r>
            <a:r>
              <a:rPr lang="it-IT" sz="3600" u="sng" dirty="0"/>
              <a:t>meno favorevolmente</a:t>
            </a:r>
            <a:r>
              <a:rPr lang="it-IT" sz="3600" dirty="0"/>
              <a:t> di quanto sia, sia stata o sarebbe trattata un'altra in una situazione analoga </a:t>
            </a:r>
            <a:endParaRPr lang="it-IT" sz="3600" dirty="0" smtClean="0"/>
          </a:p>
        </p:txBody>
      </p:sp>
    </p:spTree>
    <p:extLst>
      <p:ext uri="{BB962C8B-B14F-4D97-AF65-F5344CB8AC3E}">
        <p14:creationId xmlns:p14="http://schemas.microsoft.com/office/powerpoint/2010/main" val="122297731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sz="3600" i="1" dirty="0"/>
              <a:t>Definizione del concetto di </a:t>
            </a:r>
            <a:r>
              <a:rPr lang="it-IT" sz="3600" i="1" dirty="0" smtClean="0"/>
              <a:t>genere</a:t>
            </a:r>
            <a:endParaRPr lang="it-IT" sz="3600" dirty="0"/>
          </a:p>
        </p:txBody>
      </p:sp>
      <p:sp>
        <p:nvSpPr>
          <p:cNvPr id="9221" name="Rectangle 5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sz="2400" b="1" dirty="0" smtClean="0"/>
              <a:t>discriminazione </a:t>
            </a:r>
            <a:r>
              <a:rPr lang="it-IT" sz="2400" b="1" dirty="0" smtClean="0"/>
              <a:t>diretta</a:t>
            </a:r>
          </a:p>
          <a:p>
            <a:pPr marL="0" indent="0">
              <a:buNone/>
            </a:pPr>
            <a:r>
              <a:rPr lang="it-IT" sz="2400" b="1" dirty="0" smtClean="0"/>
              <a:t>Esempio</a:t>
            </a:r>
          </a:p>
          <a:p>
            <a:pPr marL="0" indent="0">
              <a:buNone/>
            </a:pPr>
            <a:endParaRPr lang="it-IT" b="1" dirty="0" smtClean="0"/>
          </a:p>
          <a:p>
            <a:pPr marL="0" indent="0" algn="ctr">
              <a:buNone/>
            </a:pPr>
            <a:r>
              <a:rPr lang="it-IT" i="1" dirty="0" smtClean="0"/>
              <a:t> </a:t>
            </a:r>
            <a:r>
              <a:rPr lang="it-IT" sz="4000" dirty="0"/>
              <a:t>mancata assunzione di una lavoratrice perché incinta; oppure, </a:t>
            </a:r>
            <a:r>
              <a:rPr lang="it-IT" sz="4000" dirty="0" smtClean="0"/>
              <a:t>mancata </a:t>
            </a:r>
            <a:r>
              <a:rPr lang="it-IT" sz="4000" dirty="0"/>
              <a:t>promozione di una lavoratrice perché </a:t>
            </a:r>
            <a:r>
              <a:rPr lang="it-IT" sz="4000" dirty="0" smtClean="0"/>
              <a:t>donna</a:t>
            </a:r>
            <a:endParaRPr lang="it-IT" sz="4000" dirty="0"/>
          </a:p>
        </p:txBody>
      </p:sp>
    </p:spTree>
    <p:extLst>
      <p:ext uri="{BB962C8B-B14F-4D97-AF65-F5344CB8AC3E}">
        <p14:creationId xmlns:p14="http://schemas.microsoft.com/office/powerpoint/2010/main" val="76957732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sz="3600" i="1" dirty="0"/>
              <a:t>Definizione del concetto di </a:t>
            </a:r>
            <a:r>
              <a:rPr lang="it-IT" sz="3600" i="1" dirty="0" smtClean="0"/>
              <a:t>genere</a:t>
            </a:r>
            <a:endParaRPr lang="it-IT" sz="3600" dirty="0"/>
          </a:p>
        </p:txBody>
      </p:sp>
      <p:sp>
        <p:nvSpPr>
          <p:cNvPr id="9221" name="Rectangle 5"/>
          <p:cNvSpPr>
            <a:spLocks noGrp="1" noChangeArrowheads="1"/>
          </p:cNvSpPr>
          <p:nvPr>
            <p:ph idx="1"/>
          </p:nvPr>
        </p:nvSpPr>
        <p:spPr>
          <a:xfrm>
            <a:off x="179512" y="1905000"/>
            <a:ext cx="8354888" cy="44958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it-IT" sz="4000" b="1" i="1" dirty="0" smtClean="0"/>
              <a:t>discriminazione </a:t>
            </a:r>
            <a:r>
              <a:rPr lang="it-IT" sz="4000" b="1" i="1" dirty="0" smtClean="0"/>
              <a:t>indiretta</a:t>
            </a:r>
          </a:p>
          <a:p>
            <a:pPr marL="0" indent="0" algn="ctr">
              <a:buNone/>
            </a:pPr>
            <a:endParaRPr lang="it-IT" sz="4000" b="1" i="1" dirty="0"/>
          </a:p>
          <a:p>
            <a:pPr marL="0" indent="0" algn="ctr">
              <a:buNone/>
            </a:pPr>
            <a:r>
              <a:rPr lang="it-IT" sz="4000" b="1" i="1" dirty="0" smtClean="0"/>
              <a:t> </a:t>
            </a:r>
            <a:r>
              <a:rPr lang="it-IT" sz="4000" dirty="0" smtClean="0"/>
              <a:t>quando </a:t>
            </a:r>
            <a:r>
              <a:rPr lang="it-IT" sz="4000" dirty="0"/>
              <a:t>una disposizione, un criterio o una prassi apparentemente </a:t>
            </a:r>
            <a:r>
              <a:rPr lang="it-IT" sz="4000" i="1" u="sng" dirty="0" smtClean="0"/>
              <a:t>neutri</a:t>
            </a:r>
            <a:r>
              <a:rPr lang="it-IT" sz="4000" u="sng" dirty="0" smtClean="0"/>
              <a:t> </a:t>
            </a:r>
          </a:p>
          <a:p>
            <a:pPr marL="0" indent="0" algn="ctr">
              <a:buNone/>
            </a:pPr>
            <a:r>
              <a:rPr lang="it-IT" sz="4000" dirty="0" smtClean="0"/>
              <a:t>possono </a:t>
            </a:r>
            <a:r>
              <a:rPr lang="it-IT" sz="4000" dirty="0"/>
              <a:t>mettere in una </a:t>
            </a:r>
            <a:r>
              <a:rPr lang="it-IT" sz="4000" u="sng" dirty="0"/>
              <a:t>posizione di </a:t>
            </a:r>
            <a:r>
              <a:rPr lang="it-IT" sz="4000" u="sng" dirty="0" smtClean="0"/>
              <a:t>particolare svantaggio</a:t>
            </a:r>
            <a:r>
              <a:rPr lang="it-IT" sz="4000" dirty="0" smtClean="0"/>
              <a:t> </a:t>
            </a:r>
            <a:r>
              <a:rPr lang="it-IT" sz="4000" dirty="0"/>
              <a:t>tali persone rispetto ad </a:t>
            </a:r>
            <a:r>
              <a:rPr lang="it-IT" sz="4000" dirty="0" smtClean="0"/>
              <a:t>altre</a:t>
            </a:r>
            <a:endParaRPr lang="it-IT" sz="4000" i="1" dirty="0"/>
          </a:p>
        </p:txBody>
      </p:sp>
    </p:spTree>
    <p:extLst>
      <p:ext uri="{BB962C8B-B14F-4D97-AF65-F5344CB8AC3E}">
        <p14:creationId xmlns:p14="http://schemas.microsoft.com/office/powerpoint/2010/main" val="131737371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asce">
  <a:themeElements>
    <a:clrScheme name="Fasce">
      <a:dk1>
        <a:srgbClr val="2C2C2C"/>
      </a:dk1>
      <a:lt1>
        <a:srgbClr val="FFFFFF"/>
      </a:lt1>
      <a:dk2>
        <a:srgbClr val="099BDD"/>
      </a:dk2>
      <a:lt2>
        <a:srgbClr val="F2F2F2"/>
      </a:lt2>
      <a:accent1>
        <a:srgbClr val="FFC000"/>
      </a:accent1>
      <a:accent2>
        <a:srgbClr val="A5D028"/>
      </a:accent2>
      <a:accent3>
        <a:srgbClr val="08CC78"/>
      </a:accent3>
      <a:accent4>
        <a:srgbClr val="F24099"/>
      </a:accent4>
      <a:accent5>
        <a:srgbClr val="828288"/>
      </a:accent5>
      <a:accent6>
        <a:srgbClr val="F56617"/>
      </a:accent6>
      <a:hlink>
        <a:srgbClr val="005DBA"/>
      </a:hlink>
      <a:folHlink>
        <a:srgbClr val="6C606A"/>
      </a:folHlink>
    </a:clrScheme>
    <a:fontScheme name="Fasce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Fasce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120000"/>
                <a:lumMod val="107000"/>
              </a:schemeClr>
            </a:gs>
            <a:gs pos="50000">
              <a:schemeClr val="phClr">
                <a:tint val="70000"/>
                <a:satMod val="124000"/>
                <a:lumMod val="103000"/>
              </a:schemeClr>
            </a:gs>
            <a:gs pos="100000">
              <a:schemeClr val="phClr">
                <a:tint val="85000"/>
                <a:satMod val="12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5000"/>
                <a:shade val="98000"/>
                <a:satMod val="110000"/>
                <a:lumMod val="103000"/>
              </a:schemeClr>
            </a:gs>
            <a:gs pos="50000">
              <a:schemeClr val="phClr">
                <a:shade val="85000"/>
                <a:satMod val="105000"/>
                <a:lumMod val="100000"/>
              </a:schemeClr>
            </a:gs>
            <a:gs pos="100000">
              <a:schemeClr val="phClr">
                <a:shade val="60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875" dir="5400000" algn="ctr" rotWithShape="0">
              <a:srgbClr val="000000">
                <a:alpha val="68000"/>
              </a:srgbClr>
            </a:outerShdw>
          </a:effectLst>
        </a:effectStyle>
        <a:effectStyle>
          <a:effectLst>
            <a:outerShdw blurRad="88900" dist="2794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/>
              <a:schemeClr val="phClr">
                <a:shade val="91000"/>
                <a:satMod val="105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100000"/>
                <a:shade val="0"/>
                <a:satMod val="100000"/>
              </a:schemeClr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nded" id="{98DFF888-2449-4D28-977C-6306C017633E}" vid="{9792607F-9579-4224-82FF-9C88C3E1E53D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69B28A0B-A8DF-408C-8482-6EE0BB7D583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TM03090430[[fn=Fasce]]</Template>
  <TotalTime>284</TotalTime>
  <Words>3350</Words>
  <Application>Microsoft Office PowerPoint</Application>
  <PresentationFormat>Presentazione su schermo (4:3)</PresentationFormat>
  <Paragraphs>265</Paragraphs>
  <Slides>52</Slides>
  <Notes>13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52</vt:i4>
      </vt:variant>
    </vt:vector>
  </HeadingPairs>
  <TitlesOfParts>
    <vt:vector size="56" baseType="lpstr">
      <vt:lpstr>Corbel</vt:lpstr>
      <vt:lpstr>Times New Roman</vt:lpstr>
      <vt:lpstr>Wingdings</vt:lpstr>
      <vt:lpstr>Fasce</vt:lpstr>
      <vt:lpstr>Pari opportunità e non discriminazione  </vt:lpstr>
      <vt:lpstr>Introduzione </vt:lpstr>
      <vt:lpstr>Argomenti</vt:lpstr>
      <vt:lpstr>Definizione del concetto di genere</vt:lpstr>
      <vt:lpstr>Definizione del concetto di genere</vt:lpstr>
      <vt:lpstr>Definizione del concetto di genere</vt:lpstr>
      <vt:lpstr>Definizione del concetto di genere</vt:lpstr>
      <vt:lpstr>Definizione del concetto di genere</vt:lpstr>
      <vt:lpstr>Definizione del concetto di genere</vt:lpstr>
      <vt:lpstr>Definizione del concetto di genere</vt:lpstr>
      <vt:lpstr>Definizione del concetto di genere</vt:lpstr>
      <vt:lpstr>Definizione del concetto di genere</vt:lpstr>
      <vt:lpstr>Definizione del concetto di genere</vt:lpstr>
      <vt:lpstr>Definizione del concetto di genere</vt:lpstr>
      <vt:lpstr>Definizione del concetto di genere</vt:lpstr>
      <vt:lpstr>Definizione del concetto di genere</vt:lpstr>
      <vt:lpstr>Definizione del concetto di genere</vt:lpstr>
      <vt:lpstr>Definizione del concetto di genere</vt:lpstr>
      <vt:lpstr>Le pari opportunità nell’unione europea</vt:lpstr>
      <vt:lpstr>Le pari opportunità nell’unione europea</vt:lpstr>
      <vt:lpstr>Le pari opportunità nell’unione europea</vt:lpstr>
      <vt:lpstr>Le pari opportunità nell’unione europea</vt:lpstr>
      <vt:lpstr>Le pari opportunità nell’unione europea</vt:lpstr>
      <vt:lpstr>Le pari opportunità nell’unione europea</vt:lpstr>
      <vt:lpstr>Le pari opportunità in italia</vt:lpstr>
      <vt:lpstr>Le pari opportunità in italia</vt:lpstr>
      <vt:lpstr>Le pari opportunità in italia</vt:lpstr>
      <vt:lpstr>Le pari opportunità in italia</vt:lpstr>
      <vt:lpstr>Le pari opportunità in italia</vt:lpstr>
      <vt:lpstr>Le pari opportunità in italia</vt:lpstr>
      <vt:lpstr>Le pari opportunità in italia</vt:lpstr>
      <vt:lpstr>Le pari opportunità in italia</vt:lpstr>
      <vt:lpstr>Le pari opportunità in italia</vt:lpstr>
      <vt:lpstr>Le pari opportunità in italia</vt:lpstr>
      <vt:lpstr>Specificità nel mondo del lavoro</vt:lpstr>
      <vt:lpstr>Specificità nel mondo del lavoro</vt:lpstr>
      <vt:lpstr>Specificità nel mondo del lavoro</vt:lpstr>
      <vt:lpstr>Specificità nel mondo del lavoro</vt:lpstr>
      <vt:lpstr>Specificità nel mondo del lavoro</vt:lpstr>
      <vt:lpstr>Specificità nel mondo del lavoro</vt:lpstr>
      <vt:lpstr>Specificità nel mondo del lavoro</vt:lpstr>
      <vt:lpstr>Specificità nel mondo del lavoro</vt:lpstr>
      <vt:lpstr>Specificità nel mondo del lavoro</vt:lpstr>
      <vt:lpstr>Specificità nel mondo del lavoro</vt:lpstr>
      <vt:lpstr>Specificità nel mondo del lavoro</vt:lpstr>
      <vt:lpstr>Specificità nel mondo del lavoro</vt:lpstr>
      <vt:lpstr>Specificità nel mondo del lavoro</vt:lpstr>
      <vt:lpstr>Specificità nel mondo del lavoro</vt:lpstr>
      <vt:lpstr>Specificità nel mondo del lavoro</vt:lpstr>
      <vt:lpstr>Specificità nel mondo del lavoro</vt:lpstr>
      <vt:lpstr>Specificità nel mondo del lavoro</vt:lpstr>
      <vt:lpstr>Specificità nel mondo del lavoro</vt:lpstr>
    </vt:vector>
  </TitlesOfParts>
  <Manager/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Pari opportunità e non discriminazione</dc:title>
  <dc:subject/>
  <dc:creator>Grassi , Paola</dc:creator>
  <cp:keywords/>
  <dc:description/>
  <cp:lastModifiedBy>elisa natale</cp:lastModifiedBy>
  <cp:revision>63</cp:revision>
  <dcterms:created xsi:type="dcterms:W3CDTF">2016-09-09T14:42:46Z</dcterms:created>
  <dcterms:modified xsi:type="dcterms:W3CDTF">2016-09-26T20:38:48Z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TC062561681040</vt:lpwstr>
  </property>
</Properties>
</file>